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11"/>
  </p:notesMasterIdLst>
  <p:handoutMasterIdLst>
    <p:handoutMasterId r:id="rId112"/>
  </p:handoutMasterIdLst>
  <p:sldIdLst>
    <p:sldId id="256" r:id="rId2"/>
    <p:sldId id="340" r:id="rId3"/>
    <p:sldId id="341" r:id="rId4"/>
    <p:sldId id="342" r:id="rId5"/>
    <p:sldId id="344" r:id="rId6"/>
    <p:sldId id="430" r:id="rId7"/>
    <p:sldId id="431" r:id="rId8"/>
    <p:sldId id="432" r:id="rId9"/>
    <p:sldId id="434" r:id="rId10"/>
    <p:sldId id="446" r:id="rId11"/>
    <p:sldId id="480" r:id="rId12"/>
    <p:sldId id="455" r:id="rId13"/>
    <p:sldId id="481" r:id="rId14"/>
    <p:sldId id="447" r:id="rId15"/>
    <p:sldId id="450" r:id="rId16"/>
    <p:sldId id="482" r:id="rId17"/>
    <p:sldId id="456" r:id="rId18"/>
    <p:sldId id="348" r:id="rId19"/>
    <p:sldId id="478" r:id="rId20"/>
    <p:sldId id="429" r:id="rId21"/>
    <p:sldId id="453" r:id="rId22"/>
    <p:sldId id="359" r:id="rId23"/>
    <p:sldId id="360" r:id="rId24"/>
    <p:sldId id="454" r:id="rId25"/>
    <p:sldId id="361" r:id="rId26"/>
    <p:sldId id="457" r:id="rId27"/>
    <p:sldId id="483" r:id="rId28"/>
    <p:sldId id="484" r:id="rId29"/>
    <p:sldId id="459" r:id="rId30"/>
    <p:sldId id="461" r:id="rId31"/>
    <p:sldId id="485" r:id="rId32"/>
    <p:sldId id="487" r:id="rId33"/>
    <p:sldId id="488" r:id="rId34"/>
    <p:sldId id="489" r:id="rId35"/>
    <p:sldId id="490" r:id="rId36"/>
    <p:sldId id="388" r:id="rId37"/>
    <p:sldId id="491" r:id="rId38"/>
    <p:sldId id="1766" r:id="rId39"/>
    <p:sldId id="492" r:id="rId40"/>
    <p:sldId id="390" r:id="rId41"/>
    <p:sldId id="391" r:id="rId42"/>
    <p:sldId id="392" r:id="rId43"/>
    <p:sldId id="493" r:id="rId44"/>
    <p:sldId id="494" r:id="rId45"/>
    <p:sldId id="495" r:id="rId46"/>
    <p:sldId id="1783" r:id="rId47"/>
    <p:sldId id="1784" r:id="rId48"/>
    <p:sldId id="1785" r:id="rId49"/>
    <p:sldId id="1786" r:id="rId50"/>
    <p:sldId id="1787" r:id="rId51"/>
    <p:sldId id="496" r:id="rId52"/>
    <p:sldId id="1776" r:id="rId53"/>
    <p:sldId id="463" r:id="rId54"/>
    <p:sldId id="393" r:id="rId55"/>
    <p:sldId id="394" r:id="rId56"/>
    <p:sldId id="465" r:id="rId57"/>
    <p:sldId id="397" r:id="rId58"/>
    <p:sldId id="464" r:id="rId59"/>
    <p:sldId id="497" r:id="rId60"/>
    <p:sldId id="1788" r:id="rId61"/>
    <p:sldId id="1789" r:id="rId62"/>
    <p:sldId id="1790" r:id="rId63"/>
    <p:sldId id="1791" r:id="rId64"/>
    <p:sldId id="1792" r:id="rId65"/>
    <p:sldId id="1793" r:id="rId66"/>
    <p:sldId id="1794" r:id="rId67"/>
    <p:sldId id="1795" r:id="rId68"/>
    <p:sldId id="1796" r:id="rId69"/>
    <p:sldId id="1797" r:id="rId70"/>
    <p:sldId id="1798" r:id="rId71"/>
    <p:sldId id="1799" r:id="rId72"/>
    <p:sldId id="1800" r:id="rId73"/>
    <p:sldId id="1801" r:id="rId74"/>
    <p:sldId id="1802" r:id="rId75"/>
    <p:sldId id="1803" r:id="rId76"/>
    <p:sldId id="1804" r:id="rId77"/>
    <p:sldId id="1805" r:id="rId78"/>
    <p:sldId id="1806" r:id="rId79"/>
    <p:sldId id="1808" r:id="rId80"/>
    <p:sldId id="1807" r:id="rId81"/>
    <p:sldId id="1809" r:id="rId82"/>
    <p:sldId id="1810" r:id="rId83"/>
    <p:sldId id="1811" r:id="rId84"/>
    <p:sldId id="1812" r:id="rId85"/>
    <p:sldId id="1813" r:id="rId86"/>
    <p:sldId id="1765" r:id="rId87"/>
    <p:sldId id="412" r:id="rId88"/>
    <p:sldId id="413" r:id="rId89"/>
    <p:sldId id="472" r:id="rId90"/>
    <p:sldId id="473" r:id="rId91"/>
    <p:sldId id="416" r:id="rId92"/>
    <p:sldId id="420" r:id="rId93"/>
    <p:sldId id="421" r:id="rId94"/>
    <p:sldId id="415" r:id="rId95"/>
    <p:sldId id="510" r:id="rId96"/>
    <p:sldId id="513" r:id="rId97"/>
    <p:sldId id="512" r:id="rId98"/>
    <p:sldId id="1761" r:id="rId99"/>
    <p:sldId id="1762" r:id="rId100"/>
    <p:sldId id="1763" r:id="rId101"/>
    <p:sldId id="1764" r:id="rId102"/>
    <p:sldId id="1767" r:id="rId103"/>
    <p:sldId id="1768" r:id="rId104"/>
    <p:sldId id="1769" r:id="rId105"/>
    <p:sldId id="1770" r:id="rId106"/>
    <p:sldId id="1771" r:id="rId107"/>
    <p:sldId id="1772" r:id="rId108"/>
    <p:sldId id="1773" r:id="rId109"/>
    <p:sldId id="1775" r:id="rId11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8000"/>
    <a:srgbClr val="D60093"/>
    <a:srgbClr val="33CC33"/>
    <a:srgbClr val="FF0000"/>
    <a:srgbClr val="CC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9" autoAdjust="0"/>
    <p:restoredTop sz="97697" autoAdjust="0"/>
  </p:normalViewPr>
  <p:slideViewPr>
    <p:cSldViewPr>
      <p:cViewPr varScale="1">
        <p:scale>
          <a:sx n="92" d="100"/>
          <a:sy n="92" d="100"/>
        </p:scale>
        <p:origin x="-1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3768"/>
    </p:cViewPr>
  </p:sorterViewPr>
  <p:notesViewPr>
    <p:cSldViewPr>
      <p:cViewPr varScale="1">
        <p:scale>
          <a:sx n="53" d="100"/>
          <a:sy n="53" d="100"/>
        </p:scale>
        <p:origin x="-1836" y="-84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handoutMaster" Target="handoutMasters/handoutMaster1.xml"/><Relationship Id="rId113" Type="http://schemas.openxmlformats.org/officeDocument/2006/relationships/printerSettings" Target="printerSettings/printerSettings1.bin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E28C4F-4FE9-4D22-93D8-487A4D01D983}" type="datetimeFigureOut">
              <a:rPr lang="en-US" smtClean="0"/>
              <a:pPr/>
              <a:t>26/11/19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BD5F390F-F66B-4732-9C46-6C80D0575F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6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EE18CB36-612C-4E4A-AC83-E89476AEC2BF}" type="datetimeFigureOut">
              <a:rPr lang="en-US" smtClean="0"/>
              <a:pPr/>
              <a:t>26/11/19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EE707532-839C-41A2-9E71-D5288AEAE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9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31D9D-3987-4743-ACA8-3340374092C6}" type="slidenum">
              <a:rPr lang="en-US"/>
              <a:pPr/>
              <a:t>7</a:t>
            </a:fld>
            <a:endParaRPr lang="en-US"/>
          </a:p>
        </p:txBody>
      </p:sp>
      <p:sp>
        <p:nvSpPr>
          <p:cNvPr id="430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F4EB77-EF9A-D548-A1B8-FC40CBAEA682}" type="slidenum">
              <a:rPr lang="en-US"/>
              <a:pPr/>
              <a:t>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8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AF7090-B501-694D-8635-028277A3FDB6}" type="slidenum">
              <a:rPr lang="en-US"/>
              <a:pPr/>
              <a:t>9</a:t>
            </a:fld>
            <a:endParaRPr lang="en-US"/>
          </a:p>
        </p:txBody>
      </p:sp>
      <p:sp>
        <p:nvSpPr>
          <p:cNvPr id="4915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7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56A17-8CE6-F84F-A9EC-C05920D725B4}" type="slidenum">
              <a:rPr lang="en-US"/>
              <a:pPr/>
              <a:t>14</a:t>
            </a:fld>
            <a:endParaRPr lang="en-US"/>
          </a:p>
        </p:txBody>
      </p:sp>
      <p:sp>
        <p:nvSpPr>
          <p:cNvPr id="5120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D74EF021-3440-0F4A-9CFD-E3E2802C1E76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9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See Law of Cosines (Cosine Rule) wikipedia page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BE09E-F152-7744-8C90-5FE0EE9195E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1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-3406514" y="3331563"/>
            <a:ext cx="6858002" cy="1948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 userDrawn="1"/>
        </p:nvSpPr>
        <p:spPr>
          <a:xfrm rot="16200000" flipV="1">
            <a:off x="-3299855" y="3421128"/>
            <a:ext cx="685800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841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96695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705600"/>
            <a:ext cx="3617103" cy="119311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Slides adapted from Jure </a:t>
            </a:r>
            <a:r>
              <a:rPr lang="en-US" dirty="0" err="1"/>
              <a:t>Leskovec</a:t>
            </a:r>
            <a:endParaRPr lang="en-US" sz="7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86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 rot="16200000">
            <a:off x="-3414009" y="3339058"/>
            <a:ext cx="6858002" cy="179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 rot="16200000" flipV="1">
            <a:off x="-3329835" y="3406138"/>
            <a:ext cx="685800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628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1pPr>
              <a:defRPr>
                <a:latin typeface="Times New Roman"/>
                <a:cs typeface="Times New Roman"/>
              </a:defRPr>
            </a:lvl1pPr>
            <a:lvl2pPr>
              <a:defRPr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CDC23-E565-C848-9AF6-12BD09C53D91}" type="datetimeFigureOut">
              <a:rPr lang="en-US" smtClean="0"/>
              <a:t>26/11/19</a:t>
            </a:fld>
            <a:r>
              <a:rPr lang="en-US" dirty="0" err="1"/>
              <a:t>sss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Slides adapted from Jure </a:t>
            </a:r>
            <a:r>
              <a:rPr lang="en-US" dirty="0" err="1"/>
              <a:t>Leskovec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8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681037"/>
            <a:ext cx="3890964" cy="1731963"/>
          </a:xfrm>
        </p:spPr>
        <p:txBody>
          <a:bodyPr/>
          <a:lstStyle>
            <a:lvl1pPr algn="ctr">
              <a:defRPr sz="3200" b="1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835400"/>
            <a:ext cx="3886200" cy="22352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273800"/>
            <a:ext cx="12192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6273800"/>
            <a:ext cx="19050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6273800"/>
            <a:ext cx="765174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5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-3375856" y="3330886"/>
            <a:ext cx="6858002" cy="1962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6200000" flipV="1">
            <a:off x="-3299855" y="3421128"/>
            <a:ext cx="685800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40CDC23-E565-C848-9AF6-12BD09C53D91}" type="datetimeFigureOut">
              <a:rPr lang="en-US" smtClean="0"/>
              <a:t>26/11/19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07771B2-D7F7-364E-B6F3-F7FE9360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9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8" r:id="rId9"/>
    <p:sldLayoutId id="2147483689" r:id="rId1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archive/p/word2vec/" TargetMode="External"/><Relationship Id="rId3" Type="http://schemas.openxmlformats.org/officeDocument/2006/relationships/hyperlink" Target="http://nlp.stanford.edu/projects/glove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ed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8.emf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/projects/glove/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archive/p/word2vec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2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5021-distributed-representations-of-words-and-phrases-and-their-compositionality.pdf" TargetMode="External"/><Relationship Id="rId4" Type="http://schemas.openxmlformats.org/officeDocument/2006/relationships/hyperlink" Target="https://aegis4048.github.io/demystifying_neural_network_in_skip_gram_language_modeling%23eq-7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4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eq-8" TargetMode="External"/><Relationship Id="rId4" Type="http://schemas.openxmlformats.org/officeDocument/2006/relationships/hyperlink" Target="https://aegis4048.github.io/demystifying_neural_network_in_skip_gram_language_modeling%23eq-9" TargetMode="External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7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negsample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9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11" TargetMode="External"/><Relationship Id="rId3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size_3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predict_erro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eq-6" TargetMode="External"/><Relationship Id="rId4" Type="http://schemas.openxmlformats.org/officeDocument/2006/relationships/hyperlink" Target="https://aegis4048.github.io/demystifying_neural_network_in_skip_gram_language_modeling%23theta_in_cost" TargetMode="External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stochastic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eq-17" TargetMode="External"/><Relationship Id="rId4" Type="http://schemas.openxmlformats.org/officeDocument/2006/relationships/hyperlink" Target="https://aegis4048.github.io/demystifying_neural_network_in_skip_gram_language_modeling%23weight_matrix" TargetMode="External"/><Relationship Id="rId5" Type="http://schemas.openxmlformats.org/officeDocument/2006/relationships/hyperlink" Target="https://aegis4048.github.io/demystifying_neural_network_in_skip_gram_language_modeling%23input_layer" TargetMode="External"/><Relationship Id="rId6" Type="http://schemas.openxmlformats.org/officeDocument/2006/relationships/hyperlink" Target="https://aegis4048.github.io/demystifying_neural_network_in_skip_gram_language_modeling%23window_size" TargetMode="External"/><Relationship Id="rId7" Type="http://schemas.openxmlformats.org/officeDocument/2006/relationships/hyperlink" Target="https://aegis4048.github.io/demystifying_neural_network_in_skip_gram_language_modeling%23predict_error" TargetMode="External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16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eq-13" TargetMode="External"/><Relationship Id="rId4" Type="http://schemas.openxmlformats.org/officeDocument/2006/relationships/hyperlink" Target="https://aegis4048.github.io/demystifying_neural_network_in_skip_gram_language_modeling%23output_layer" TargetMode="External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21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12" TargetMode="External"/><Relationship Id="rId3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14" TargetMode="External"/><Relationship Id="rId3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window_id" TargetMode="External"/><Relationship Id="rId3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18" TargetMode="External"/><Relationship Id="rId3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19" TargetMode="External"/><Relationship Id="rId3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aegis4048.github.io/demystifying_neural_network_in_skip_gram_language_modeling%23eq-21" TargetMode="External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egis4048.github.io/demystifying_neural_network_in_skip_gram_language_modeling%23eq-20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arrypotter.fandom.com/wiki/Harry_Potter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0.png"/><Relationship Id="rId3" Type="http://schemas.openxmlformats.org/officeDocument/2006/relationships/image" Target="../media/image82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tif"/><Relationship Id="rId8" Type="http://schemas.openxmlformats.org/officeDocument/2006/relationships/image" Target="../media/image92.t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2798"/>
            <a:ext cx="6324600" cy="3487620"/>
          </a:xfrm>
        </p:spPr>
        <p:txBody>
          <a:bodyPr>
            <a:normAutofit/>
          </a:bodyPr>
          <a:lstStyle/>
          <a:p>
            <a:r>
              <a:rPr lang="en-US" sz="3200" dirty="0"/>
              <a:t>Dan Jurafsky and James Martin</a:t>
            </a:r>
          </a:p>
          <a:p>
            <a:r>
              <a:rPr lang="en-US" sz="3200" dirty="0"/>
              <a:t>Speech and Language Processing</a:t>
            </a: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3307181"/>
            <a:ext cx="7205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Chapter 6:</a:t>
            </a:r>
          </a:p>
          <a:p>
            <a:r>
              <a:rPr lang="en-US" sz="4000" dirty="0">
                <a:solidFill>
                  <a:srgbClr val="C00000"/>
                </a:solidFill>
              </a:rPr>
              <a:t>Vector Semantics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Relation: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45734"/>
            <a:ext cx="8381999" cy="4023360"/>
          </a:xfrm>
        </p:spPr>
        <p:txBody>
          <a:bodyPr/>
          <a:lstStyle/>
          <a:p>
            <a:pPr marL="457200" lvl="2" indent="-4572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en-US" sz="3200" dirty="0">
                <a:ea typeface="Calibri" charset="0"/>
              </a:rPr>
              <a:t>Words with similar meanings.  </a:t>
            </a:r>
            <a:r>
              <a:rPr lang="en-US" sz="3200" dirty="0">
                <a:solidFill>
                  <a:srgbClr val="FF0000"/>
                </a:solidFill>
                <a:ea typeface="Calibri" charset="0"/>
              </a:rPr>
              <a:t>Not synonyms, but sharing some element of </a:t>
            </a:r>
            <a:r>
              <a:rPr lang="en-US" sz="3200" dirty="0" smtClean="0">
                <a:solidFill>
                  <a:srgbClr val="FF0000"/>
                </a:solidFill>
                <a:ea typeface="Calibri" charset="0"/>
              </a:rPr>
              <a:t>meaning</a:t>
            </a:r>
          </a:p>
          <a:p>
            <a:pPr marL="640080" lvl="3" indent="-4572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en-US" sz="2400" dirty="0" smtClean="0">
                <a:ea typeface="Courier" charset="0"/>
              </a:rPr>
              <a:t>car</a:t>
            </a:r>
            <a:r>
              <a:rPr lang="en-US" sz="2400" dirty="0">
                <a:ea typeface="Courier" charset="0"/>
              </a:rPr>
              <a:t>, </a:t>
            </a:r>
            <a:r>
              <a:rPr lang="en-US" sz="2400" dirty="0" smtClean="0">
                <a:ea typeface="Courier" charset="0"/>
              </a:rPr>
              <a:t>bicycle</a:t>
            </a:r>
          </a:p>
          <a:p>
            <a:pPr marL="640080" lvl="3" indent="-4572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en-US" sz="2400" dirty="0" smtClean="0">
                <a:ea typeface="Courier" charset="0"/>
              </a:rPr>
              <a:t>cow</a:t>
            </a:r>
            <a:r>
              <a:rPr lang="en-US" sz="2400" dirty="0">
                <a:ea typeface="Courier" charset="0"/>
              </a:rPr>
              <a:t>, horse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5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linguistic framing 1910-1990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81" y="3198812"/>
            <a:ext cx="6082490" cy="3659187"/>
          </a:xfrm>
        </p:spPr>
      </p:pic>
      <p:sp>
        <p:nvSpPr>
          <p:cNvPr id="3" name="TextBox 2"/>
          <p:cNvSpPr txBox="1"/>
          <p:nvPr/>
        </p:nvSpPr>
        <p:spPr>
          <a:xfrm>
            <a:off x="501491" y="2256961"/>
            <a:ext cx="8642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Change in association of Chinese names with adjectives framed as "othering" (</a:t>
            </a:r>
            <a:r>
              <a:rPr lang="en-US" sz="2800" i="1" dirty="0">
                <a:solidFill>
                  <a:srgbClr val="FF0000"/>
                </a:solidFill>
              </a:rPr>
              <a:t>barbaric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i="1" dirty="0">
                <a:solidFill>
                  <a:srgbClr val="FF0000"/>
                </a:solidFill>
              </a:rPr>
              <a:t>monstrous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i="1" dirty="0">
                <a:solidFill>
                  <a:srgbClr val="FF0000"/>
                </a:solidFill>
              </a:rPr>
              <a:t>bizarre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A9C93A-61D1-3942-998B-777BEB9C29E2}"/>
              </a:ext>
            </a:extLst>
          </p:cNvPr>
          <p:cNvSpPr txBox="1"/>
          <p:nvPr/>
        </p:nvSpPr>
        <p:spPr>
          <a:xfrm>
            <a:off x="1524000" y="1740493"/>
            <a:ext cx="748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Garg, Nikhil, </a:t>
            </a:r>
            <a:r>
              <a:rPr lang="en-US" sz="1200" dirty="0" err="1"/>
              <a:t>Schiebinger</a:t>
            </a:r>
            <a:r>
              <a:rPr lang="en-US" sz="1200" dirty="0"/>
              <a:t>, </a:t>
            </a:r>
            <a:r>
              <a:rPr lang="en-US" sz="1200" dirty="0" err="1"/>
              <a:t>Londa</a:t>
            </a:r>
            <a:r>
              <a:rPr lang="en-US" sz="1200" dirty="0"/>
              <a:t>, Jurafsky, Dan, and Zou, James (2018). Word embeddings quantify 100 years of gender and ethnic stereotypes.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115</a:t>
            </a:r>
            <a:r>
              <a:rPr lang="en-US" sz="1200" dirty="0"/>
              <a:t>(16), E3635–E3644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4744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86604"/>
            <a:ext cx="8601074" cy="1450757"/>
          </a:xfrm>
        </p:spPr>
        <p:txBody>
          <a:bodyPr>
            <a:normAutofit/>
          </a:bodyPr>
          <a:lstStyle/>
          <a:p>
            <a:r>
              <a:rPr lang="en-US" dirty="0"/>
              <a:t>Changes in framing:</a:t>
            </a:r>
            <a:br>
              <a:rPr lang="en-US" dirty="0"/>
            </a:br>
            <a:r>
              <a:rPr lang="en-US" dirty="0"/>
              <a:t>adjectives associated with Chinese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6" y="2286000"/>
            <a:ext cx="8213467" cy="405764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D244A3-909B-D642-9B6F-F7F5021BD292}"/>
              </a:ext>
            </a:extLst>
          </p:cNvPr>
          <p:cNvSpPr txBox="1"/>
          <p:nvPr/>
        </p:nvSpPr>
        <p:spPr>
          <a:xfrm>
            <a:off x="1524000" y="1740493"/>
            <a:ext cx="748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Garg, Nikhil, </a:t>
            </a:r>
            <a:r>
              <a:rPr lang="en-US" sz="1200" dirty="0" err="1"/>
              <a:t>Schiebinger</a:t>
            </a:r>
            <a:r>
              <a:rPr lang="en-US" sz="1200" dirty="0"/>
              <a:t>, </a:t>
            </a:r>
            <a:r>
              <a:rPr lang="en-US" sz="1200" dirty="0" err="1"/>
              <a:t>Londa</a:t>
            </a:r>
            <a:r>
              <a:rPr lang="en-US" sz="1200" dirty="0"/>
              <a:t>, Jurafsky, Dan, and Zou, James (2018). Word embeddings quantify 100 years of gender and ethnic stereotypes.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115</a:t>
            </a:r>
            <a:r>
              <a:rPr lang="en-US" sz="1200" dirty="0"/>
              <a:t>(16), E3635–E3644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8579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Articles to 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/>
              <a:t>Blei</a:t>
            </a:r>
            <a:r>
              <a:rPr lang="en-US" dirty="0"/>
              <a:t>, D. M., Ng, A. Y., and Jordan, M. I. (2003). Latent </a:t>
            </a:r>
            <a:r>
              <a:rPr lang="en-US" dirty="0" err="1"/>
              <a:t>Dirichlet</a:t>
            </a:r>
            <a:r>
              <a:rPr lang="en-US" dirty="0"/>
              <a:t> allocation. </a:t>
            </a:r>
            <a:r>
              <a:rPr lang="en-US" i="1" dirty="0"/>
              <a:t>Journal of Machine Learning Re- search</a:t>
            </a:r>
            <a:r>
              <a:rPr lang="en-US" dirty="0"/>
              <a:t>, </a:t>
            </a:r>
            <a:r>
              <a:rPr lang="en-US" i="1" dirty="0"/>
              <a:t>3</a:t>
            </a:r>
            <a:r>
              <a:rPr lang="en-US" dirty="0"/>
              <a:t>(5), 993–1022. </a:t>
            </a:r>
          </a:p>
          <a:p>
            <a:r>
              <a:rPr lang="en-US" dirty="0" err="1"/>
              <a:t>Bengio</a:t>
            </a:r>
            <a:r>
              <a:rPr lang="en-US" dirty="0"/>
              <a:t>, Y., </a:t>
            </a:r>
            <a:r>
              <a:rPr lang="en-US" dirty="0" err="1"/>
              <a:t>Schwenk</a:t>
            </a:r>
            <a:r>
              <a:rPr lang="en-US" dirty="0"/>
              <a:t>, H., </a:t>
            </a:r>
            <a:r>
              <a:rPr lang="en-US" dirty="0" err="1"/>
              <a:t>Sene</a:t>
            </a:r>
            <a:r>
              <a:rPr lang="en-US" dirty="0"/>
              <a:t> ́</a:t>
            </a:r>
            <a:r>
              <a:rPr lang="en-US" dirty="0" err="1"/>
              <a:t>cal</a:t>
            </a:r>
            <a:r>
              <a:rPr lang="en-US" dirty="0"/>
              <a:t>, J.-S., Morin, F., and </a:t>
            </a:r>
            <a:r>
              <a:rPr lang="en-US" dirty="0" err="1"/>
              <a:t>Gau</a:t>
            </a:r>
            <a:r>
              <a:rPr lang="en-US" dirty="0"/>
              <a:t>- vain, J.-L. (2006). Neural probabilistic language models. In </a:t>
            </a:r>
            <a:r>
              <a:rPr lang="en-US" i="1" dirty="0"/>
              <a:t>Innovations in Machine Learning</a:t>
            </a:r>
            <a:r>
              <a:rPr lang="en-US" dirty="0"/>
              <a:t>, pp. 137–186. Springer. </a:t>
            </a:r>
          </a:p>
          <a:p>
            <a:r>
              <a:rPr lang="en-US" dirty="0" err="1"/>
              <a:t>Collobert</a:t>
            </a:r>
            <a:r>
              <a:rPr lang="en-US" dirty="0"/>
              <a:t>, R., Weston, J., </a:t>
            </a:r>
            <a:r>
              <a:rPr lang="en-US" dirty="0" err="1"/>
              <a:t>Bottou</a:t>
            </a:r>
            <a:r>
              <a:rPr lang="en-US" dirty="0"/>
              <a:t>, L., </a:t>
            </a:r>
            <a:r>
              <a:rPr lang="en-US" dirty="0" err="1"/>
              <a:t>Karlen</a:t>
            </a:r>
            <a:r>
              <a:rPr lang="en-US" dirty="0"/>
              <a:t>, M., </a:t>
            </a:r>
            <a:r>
              <a:rPr lang="en-US" dirty="0" err="1"/>
              <a:t>Kavukcuoglu</a:t>
            </a:r>
            <a:r>
              <a:rPr lang="en-US" dirty="0"/>
              <a:t>, K., and </a:t>
            </a:r>
            <a:r>
              <a:rPr lang="en-US" dirty="0" err="1"/>
              <a:t>Kuksa</a:t>
            </a:r>
            <a:r>
              <a:rPr lang="en-US" dirty="0"/>
              <a:t>, P. (2011). Natural language processing (almost) from scratch. </a:t>
            </a:r>
            <a:r>
              <a:rPr lang="en-US" i="1" dirty="0"/>
              <a:t>The Journal of Machine Learning Research</a:t>
            </a:r>
            <a:r>
              <a:rPr lang="en-US" dirty="0"/>
              <a:t>, </a:t>
            </a:r>
            <a:r>
              <a:rPr lang="en-US" i="1" dirty="0"/>
              <a:t>12</a:t>
            </a:r>
            <a:r>
              <a:rPr lang="en-US" dirty="0"/>
              <a:t>, 2493–2537. </a:t>
            </a:r>
          </a:p>
          <a:p>
            <a:r>
              <a:rPr lang="en-US" dirty="0" err="1"/>
              <a:t>Turian</a:t>
            </a:r>
            <a:r>
              <a:rPr lang="en-US" dirty="0"/>
              <a:t>, J., </a:t>
            </a:r>
            <a:r>
              <a:rPr lang="en-US" dirty="0" err="1"/>
              <a:t>Ratinov</a:t>
            </a:r>
            <a:r>
              <a:rPr lang="en-US" dirty="0"/>
              <a:t>, L., and </a:t>
            </a:r>
            <a:r>
              <a:rPr lang="en-US" dirty="0" err="1"/>
              <a:t>Bengio</a:t>
            </a:r>
            <a:r>
              <a:rPr lang="en-US" dirty="0"/>
              <a:t>, Y. (2010). Word representations: a simple and general method for semi- supervised learning. In </a:t>
            </a:r>
            <a:r>
              <a:rPr lang="en-US" i="1" dirty="0"/>
              <a:t>ACL 2010</a:t>
            </a:r>
            <a:r>
              <a:rPr lang="en-US" dirty="0"/>
              <a:t>, pp. 384–394. </a:t>
            </a:r>
          </a:p>
          <a:p>
            <a:r>
              <a:rPr lang="en-US" dirty="0"/>
              <a:t>Mikolov,T.,Kombrink,S.,Burget,L.,</a:t>
            </a:r>
            <a:r>
              <a:rPr lang="en-US" dirty="0" err="1"/>
              <a:t>Cˇernocky</a:t>
            </a:r>
            <a:r>
              <a:rPr lang="en-US" dirty="0"/>
              <a:t>`,</a:t>
            </a:r>
            <a:r>
              <a:rPr lang="en-US" dirty="0" err="1"/>
              <a:t>J.H.,and</a:t>
            </a:r>
            <a:r>
              <a:rPr lang="en-US" dirty="0"/>
              <a:t> </a:t>
            </a:r>
            <a:r>
              <a:rPr lang="en-US" dirty="0" err="1"/>
              <a:t>Khudanpur</a:t>
            </a:r>
            <a:r>
              <a:rPr lang="en-US" dirty="0"/>
              <a:t>, S. (2011). Extensions of recurrent neural net- work language model. In </a:t>
            </a:r>
            <a:r>
              <a:rPr lang="en-US" i="1" dirty="0"/>
              <a:t>ICASSP-11</a:t>
            </a:r>
            <a:r>
              <a:rPr lang="en-US" dirty="0"/>
              <a:t>, pp. 5528–5531. </a:t>
            </a:r>
          </a:p>
          <a:p>
            <a:r>
              <a:rPr lang="en-US" dirty="0" err="1"/>
              <a:t>Mikolov</a:t>
            </a:r>
            <a:r>
              <a:rPr lang="en-US" dirty="0"/>
              <a:t>, T., Chen, K., </a:t>
            </a:r>
            <a:r>
              <a:rPr lang="en-US" dirty="0" err="1"/>
              <a:t>Corrado</a:t>
            </a:r>
            <a:r>
              <a:rPr lang="en-US" dirty="0"/>
              <a:t>, G. S., and Dean, J. (2013). Efficient estimation of word representations in </a:t>
            </a:r>
            <a:r>
              <a:rPr lang="en-US" dirty="0" err="1"/>
              <a:t>vec</a:t>
            </a:r>
            <a:r>
              <a:rPr lang="en-US" dirty="0"/>
              <a:t>- tor space. In </a:t>
            </a:r>
            <a:r>
              <a:rPr lang="en-US" i="1" dirty="0"/>
              <a:t>ICLR 2013</a:t>
            </a:r>
            <a:r>
              <a:rPr lang="en-US" dirty="0"/>
              <a:t>. </a:t>
            </a:r>
          </a:p>
          <a:p>
            <a:r>
              <a:rPr lang="en-US" dirty="0" err="1"/>
              <a:t>Mikolov</a:t>
            </a:r>
            <a:r>
              <a:rPr lang="en-US" dirty="0"/>
              <a:t>, T., </a:t>
            </a:r>
            <a:r>
              <a:rPr lang="en-US" dirty="0" err="1"/>
              <a:t>Sutskever</a:t>
            </a:r>
            <a:r>
              <a:rPr lang="en-US" dirty="0"/>
              <a:t>, I., Chen, K., </a:t>
            </a:r>
            <a:r>
              <a:rPr lang="en-US" dirty="0" err="1"/>
              <a:t>Corrado</a:t>
            </a:r>
            <a:r>
              <a:rPr lang="en-US" dirty="0"/>
              <a:t>, G. S., and Dean, J. (2013a). Distributed representations of words and phrases and their compositionality. In </a:t>
            </a:r>
            <a:r>
              <a:rPr lang="en-US" i="1" dirty="0"/>
              <a:t>NIPS 13</a:t>
            </a:r>
            <a:r>
              <a:rPr lang="en-US" dirty="0"/>
              <a:t>, pp. 3111– 3119. </a:t>
            </a:r>
          </a:p>
          <a:p>
            <a:r>
              <a:rPr lang="en-US" dirty="0"/>
              <a:t>Pennington, J., </a:t>
            </a:r>
            <a:r>
              <a:rPr lang="en-US" dirty="0" err="1"/>
              <a:t>Socher</a:t>
            </a:r>
            <a:r>
              <a:rPr lang="en-US" dirty="0"/>
              <a:t>, R., and Manning, C. D. (2014). Glove: Global vectors for word representation. In </a:t>
            </a:r>
            <a:r>
              <a:rPr lang="en-US" i="1" dirty="0"/>
              <a:t>EMNLP 2014</a:t>
            </a:r>
            <a:r>
              <a:rPr lang="en-US" dirty="0"/>
              <a:t>, pp. 1532–1543. </a:t>
            </a:r>
          </a:p>
          <a:p>
            <a:r>
              <a:rPr lang="en-US" dirty="0" err="1"/>
              <a:t>Fyshe</a:t>
            </a:r>
            <a:r>
              <a:rPr lang="en-US" dirty="0"/>
              <a:t>, A., </a:t>
            </a:r>
            <a:r>
              <a:rPr lang="en-US" dirty="0" err="1"/>
              <a:t>Wehbe</a:t>
            </a:r>
            <a:r>
              <a:rPr lang="en-US" dirty="0"/>
              <a:t>, L., </a:t>
            </a:r>
            <a:r>
              <a:rPr lang="en-US" dirty="0" err="1"/>
              <a:t>Talukdar</a:t>
            </a:r>
            <a:r>
              <a:rPr lang="en-US" dirty="0"/>
              <a:t>, P. P., Murphy, B., and Mitchell, T. M. (2015). A compositional and interpretable semantic space. In </a:t>
            </a:r>
            <a:r>
              <a:rPr lang="en-US" i="1" dirty="0"/>
              <a:t>NAACL HLT 2015</a:t>
            </a:r>
            <a:r>
              <a:rPr lang="en-US" dirty="0"/>
              <a:t>. </a:t>
            </a:r>
          </a:p>
          <a:p>
            <a:r>
              <a:rPr lang="en-US" dirty="0"/>
              <a:t>Levy, O. and Goldberg, Y. (2014c). Neural word embedding as implicit matrix factorization. In </a:t>
            </a:r>
            <a:r>
              <a:rPr lang="en-US" i="1" dirty="0"/>
              <a:t>NIPS 14</a:t>
            </a:r>
            <a:r>
              <a:rPr lang="en-US" dirty="0"/>
              <a:t>, pp. 2177– 2185. </a:t>
            </a:r>
          </a:p>
          <a:p>
            <a:r>
              <a:rPr lang="en-US" dirty="0"/>
              <a:t>Levy, O., Goldberg, Y., and Dagan, I. (2015). Improving dis- </a:t>
            </a:r>
            <a:r>
              <a:rPr lang="en-US" dirty="0" err="1"/>
              <a:t>tributional</a:t>
            </a:r>
            <a:r>
              <a:rPr lang="en-US" dirty="0"/>
              <a:t> similarity with lessons learned from word </a:t>
            </a:r>
            <a:r>
              <a:rPr lang="en-US" dirty="0" err="1"/>
              <a:t>em</a:t>
            </a:r>
            <a:r>
              <a:rPr lang="en-US" dirty="0"/>
              <a:t>- beddings. </a:t>
            </a:r>
            <a:r>
              <a:rPr lang="en-US" i="1" dirty="0"/>
              <a:t>TACL</a:t>
            </a:r>
            <a:r>
              <a:rPr lang="en-US" dirty="0"/>
              <a:t>, </a:t>
            </a:r>
            <a:r>
              <a:rPr lang="en-US" i="1" dirty="0"/>
              <a:t>3</a:t>
            </a:r>
            <a:r>
              <a:rPr lang="en-US" dirty="0"/>
              <a:t>, 211–225. </a:t>
            </a:r>
          </a:p>
        </p:txBody>
      </p:sp>
    </p:spTree>
    <p:extLst>
      <p:ext uri="{BB962C8B-B14F-4D97-AF65-F5344CB8AC3E}">
        <p14:creationId xmlns:p14="http://schemas.microsoft.com/office/powerpoint/2010/main" val="414420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Exercises 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Exercise: </a:t>
            </a:r>
            <a:r>
              <a:rPr lang="en-US" dirty="0"/>
              <a:t>Consider the following word-context matrix with the three words “orange”, “banana” and “car” and the three context words “juice”, “the” and “drive”.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</a:t>
            </a:r>
            <a:r>
              <a:rPr lang="en-US" dirty="0"/>
              <a:t>the MLEs using frequencies for the probabilities P(w), P(c) and P(</a:t>
            </a:r>
            <a:r>
              <a:rPr lang="en-US" dirty="0" err="1"/>
              <a:t>w,c</a:t>
            </a:r>
            <a:r>
              <a:rPr lang="en-US" dirty="0"/>
              <a:t>) for each word w and each context word c.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Based </a:t>
            </a:r>
            <a:r>
              <a:rPr lang="en-US" dirty="0"/>
              <a:t>on these, compute the PPMI values for the cells in the matrix.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Now compute the cosine similarity values of the PPMI vectors for “orange” and “banana” and for “orange” and “car”.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819400"/>
            <a:ext cx="2501900" cy="9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to do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Solution For (1)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438400"/>
            <a:ext cx="54610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7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to do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Solution For (2)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2199"/>
            <a:ext cx="7543800" cy="40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to do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Solution For (3)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65" y="2349500"/>
            <a:ext cx="7897135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to 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1698" b="-41698"/>
          <a:stretch>
            <a:fillRect/>
          </a:stretch>
        </p:blipFill>
        <p:spPr>
          <a:xfrm>
            <a:off x="381000" y="1845734"/>
            <a:ext cx="8534399" cy="4859866"/>
          </a:xfrm>
        </p:spPr>
      </p:pic>
    </p:spTree>
    <p:extLst>
      <p:ext uri="{BB962C8B-B14F-4D97-AF65-F5344CB8AC3E}">
        <p14:creationId xmlns:p14="http://schemas.microsoft.com/office/powerpoint/2010/main" val="35241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 to 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135" r="-22135"/>
          <a:stretch>
            <a:fillRect/>
          </a:stretch>
        </p:blipFill>
        <p:spPr>
          <a:xfrm>
            <a:off x="304800" y="1845734"/>
            <a:ext cx="8534399" cy="4783666"/>
          </a:xfrm>
        </p:spPr>
      </p:pic>
    </p:spTree>
    <p:extLst>
      <p:ext uri="{BB962C8B-B14F-4D97-AF65-F5344CB8AC3E}">
        <p14:creationId xmlns:p14="http://schemas.microsoft.com/office/powerpoint/2010/main" val="303755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>
            <a:normAutofit/>
          </a:bodyPr>
          <a:lstStyle/>
          <a:p>
            <a:r>
              <a:rPr lang="en-US" dirty="0" smtClean="0"/>
              <a:t>Homework #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57400"/>
            <a:ext cx="8458200" cy="381169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Word2vec (</a:t>
            </a:r>
            <a:r>
              <a:rPr lang="en-US" sz="2400" dirty="0" err="1"/>
              <a:t>Mikolov</a:t>
            </a:r>
            <a:r>
              <a:rPr lang="en-US" sz="2400" dirty="0"/>
              <a:t> et al.)</a:t>
            </a:r>
          </a:p>
          <a:p>
            <a:r>
              <a:rPr lang="en-US" sz="2400" dirty="0">
                <a:hlinkClick r:id="rId2"/>
              </a:rPr>
              <a:t>https://code.google.com/archive/p/word2vec/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Glove (Pennington, </a:t>
            </a:r>
            <a:r>
              <a:rPr lang="en-US" sz="2400" dirty="0" err="1"/>
              <a:t>Socher</a:t>
            </a:r>
            <a:r>
              <a:rPr lang="en-US" sz="2400" dirty="0"/>
              <a:t>, Manning)</a:t>
            </a:r>
          </a:p>
          <a:p>
            <a:r>
              <a:rPr lang="en-US" sz="2400" dirty="0">
                <a:hlinkClick r:id="rId3"/>
              </a:rPr>
              <a:t>http://nlp.stanford.edu/projects/glove/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Visit the above links, Download the source code and configure it, Try to run and understand it and submit a report accordingly.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Be prepared for presentation in next classes.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83F85-09BA-164B-8C1A-C230ABE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humans how similar 2 words 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55544A2-008D-E345-808D-5AE802E8E6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688062"/>
              </p:ext>
            </p:extLst>
          </p:nvPr>
        </p:nvGraphicFramePr>
        <p:xfrm>
          <a:off x="1447800" y="1846262"/>
          <a:ext cx="6918325" cy="394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125">
                  <a:extLst>
                    <a:ext uri="{9D8B030D-6E8A-4147-A177-3AD203B41FA5}">
                      <a16:colId xmlns:a16="http://schemas.microsoft.com/office/drawing/2014/main" xmlns="" val="406917263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321378641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1592160975"/>
                    </a:ext>
                  </a:extLst>
                </a:gridCol>
              </a:tblGrid>
              <a:tr h="466990">
                <a:tc>
                  <a:txBody>
                    <a:bodyPr/>
                    <a:lstStyle/>
                    <a:p>
                      <a:r>
                        <a:rPr lang="en-US" sz="2400" dirty="0"/>
                        <a:t>word1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word2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similarity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5492860"/>
                  </a:ext>
                </a:extLst>
              </a:tr>
              <a:tr h="46699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vanish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disappear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18428773"/>
                  </a:ext>
                </a:extLst>
              </a:tr>
              <a:tr h="46699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behave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obey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23566929"/>
                  </a:ext>
                </a:extLst>
              </a:tr>
              <a:tr h="46699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belief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impression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5.95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12151455"/>
                  </a:ext>
                </a:extLst>
              </a:tr>
              <a:tr h="46699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muscle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bone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3.65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33697757"/>
                  </a:ext>
                </a:extLst>
              </a:tr>
              <a:tr h="46699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modest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flexible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2353346"/>
                  </a:ext>
                </a:extLst>
              </a:tr>
              <a:tr h="46699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hole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agreement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 </a:t>
                      </a:r>
                      <a:endParaRPr lang="en-US" sz="6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958444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DD254D-28BE-7E43-89B0-7BDDC061A516}"/>
              </a:ext>
            </a:extLst>
          </p:cNvPr>
          <p:cNvSpPr txBox="1"/>
          <p:nvPr/>
        </p:nvSpPr>
        <p:spPr>
          <a:xfrm>
            <a:off x="1371600" y="6248400"/>
            <a:ext cx="696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SimLex-999 dataset (Hill et al., 2015) gives values on a scale from 0 to 10 </a:t>
            </a:r>
          </a:p>
        </p:txBody>
      </p:sp>
    </p:spTree>
    <p:extLst>
      <p:ext uri="{BB962C8B-B14F-4D97-AF65-F5344CB8AC3E}">
        <p14:creationId xmlns:p14="http://schemas.microsoft.com/office/powerpoint/2010/main" val="228214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780196"/>
          </a:xfrm>
        </p:spPr>
        <p:txBody>
          <a:bodyPr/>
          <a:lstStyle/>
          <a:p>
            <a:r>
              <a:rPr lang="en-US" dirty="0"/>
              <a:t>Relation: Word relatedness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Also called "</a:t>
            </a:r>
            <a:r>
              <a:rPr lang="en-US" sz="3200" dirty="0">
                <a:solidFill>
                  <a:srgbClr val="FF0000"/>
                </a:solidFill>
              </a:rPr>
              <a:t>word association</a:t>
            </a:r>
            <a:r>
              <a:rPr lang="en-US" sz="3200" dirty="0"/>
              <a:t>"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0000"/>
                </a:solidFill>
              </a:rPr>
              <a:t>Words </a:t>
            </a:r>
            <a:r>
              <a:rPr lang="en-US" sz="3200" dirty="0" smtClean="0">
                <a:solidFill>
                  <a:srgbClr val="FF0000"/>
                </a:solidFill>
              </a:rPr>
              <a:t>can be </a:t>
            </a:r>
            <a:r>
              <a:rPr lang="en-US" sz="3200" dirty="0">
                <a:solidFill>
                  <a:srgbClr val="FF0000"/>
                </a:solidFill>
              </a:rPr>
              <a:t>related in any way, perhaps via a semantic frame or </a:t>
            </a:r>
            <a:r>
              <a:rPr lang="en-US" sz="3200" dirty="0" smtClean="0">
                <a:solidFill>
                  <a:srgbClr val="FF0000"/>
                </a:solidFill>
              </a:rPr>
              <a:t>field </a:t>
            </a:r>
            <a:endParaRPr lang="en-US" sz="3200" b="1" dirty="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endParaRPr lang="en-US" sz="2800" dirty="0">
              <a:latin typeface="Courier"/>
              <a:cs typeface="Courier"/>
            </a:endParaRP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ourier"/>
                <a:cs typeface="Courier"/>
              </a:rPr>
              <a:t>car, bicycle</a:t>
            </a:r>
            <a:r>
              <a:rPr lang="en-US" sz="2800" dirty="0"/>
              <a:t>:    </a:t>
            </a:r>
            <a:r>
              <a:rPr lang="en-US" sz="2800" b="1" dirty="0"/>
              <a:t>similar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ourier"/>
                <a:cs typeface="Courier"/>
              </a:rPr>
              <a:t>car, gasoline</a:t>
            </a:r>
            <a:r>
              <a:rPr lang="en-US" sz="2800" dirty="0"/>
              <a:t>:   </a:t>
            </a:r>
            <a:r>
              <a:rPr lang="en-US" sz="2800" b="1" dirty="0"/>
              <a:t>related</a:t>
            </a:r>
            <a:r>
              <a:rPr lang="en-US" sz="2800" dirty="0"/>
              <a:t>, not similar</a:t>
            </a:r>
          </a:p>
        </p:txBody>
      </p:sp>
    </p:spTree>
    <p:extLst>
      <p:ext uri="{BB962C8B-B14F-4D97-AF65-F5344CB8AC3E}">
        <p14:creationId xmlns:p14="http://schemas.microsoft.com/office/powerpoint/2010/main" val="101039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7B46D-E5D5-824F-B603-A61C517E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r>
              <a:rPr lang="en-US" dirty="0"/>
              <a:t>Semantic </a:t>
            </a:r>
            <a:r>
              <a:rPr lang="en-US" dirty="0" smtClean="0"/>
              <a:t>field/Frames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06519E-6C4A-B147-A367-F9B7C4EE1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845734"/>
            <a:ext cx="8382000" cy="4555066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Words that 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cover a particular semantic domain 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bear structured relations with each other.</a:t>
            </a:r>
            <a:r>
              <a:rPr lang="en-US" sz="3200" dirty="0"/>
              <a:t> </a:t>
            </a:r>
          </a:p>
          <a:p>
            <a:pPr lvl="1"/>
            <a:endParaRPr lang="en-US" sz="3200" dirty="0"/>
          </a:p>
          <a:p>
            <a:pPr marL="292608" lvl="1" indent="0">
              <a:buNone/>
            </a:pPr>
            <a:r>
              <a:rPr lang="en-US" sz="3200" b="1" dirty="0"/>
              <a:t>hospitals</a:t>
            </a:r>
          </a:p>
          <a:p>
            <a:pPr marL="292608" lvl="1" indent="0">
              <a:buNone/>
            </a:pPr>
            <a:r>
              <a:rPr lang="en-US" sz="3200" i="1" dirty="0"/>
              <a:t>	surgeon</a:t>
            </a:r>
            <a:r>
              <a:rPr lang="en-US" sz="3200" dirty="0"/>
              <a:t>, </a:t>
            </a:r>
            <a:r>
              <a:rPr lang="en-US" sz="3200" i="1" dirty="0"/>
              <a:t>scalpel</a:t>
            </a:r>
            <a:r>
              <a:rPr lang="en-US" sz="3200" dirty="0"/>
              <a:t>, </a:t>
            </a:r>
            <a:r>
              <a:rPr lang="en-US" sz="3200" i="1" dirty="0"/>
              <a:t>nurse</a:t>
            </a:r>
            <a:r>
              <a:rPr lang="en-US" sz="3200" dirty="0"/>
              <a:t>, </a:t>
            </a:r>
            <a:r>
              <a:rPr lang="en-US" sz="3200" i="1" dirty="0" err="1"/>
              <a:t>anaesthetic</a:t>
            </a:r>
            <a:r>
              <a:rPr lang="en-US" sz="3200" dirty="0"/>
              <a:t>, </a:t>
            </a:r>
            <a:r>
              <a:rPr lang="en-US" sz="3200" i="1" dirty="0" smtClean="0"/>
              <a:t>pharmacy</a:t>
            </a:r>
            <a:endParaRPr lang="en-US" sz="3200" dirty="0"/>
          </a:p>
          <a:p>
            <a:pPr marL="292608" lvl="1" indent="0">
              <a:buNone/>
            </a:pPr>
            <a:r>
              <a:rPr lang="en-US" sz="3200" b="1" dirty="0"/>
              <a:t>restaurants</a:t>
            </a:r>
            <a:r>
              <a:rPr lang="en-US" sz="3200" dirty="0"/>
              <a:t> </a:t>
            </a:r>
          </a:p>
          <a:p>
            <a:pPr marL="292608" lvl="1" indent="0">
              <a:buNone/>
            </a:pPr>
            <a:r>
              <a:rPr lang="en-US" sz="3200" i="1" dirty="0"/>
              <a:t>	waiter</a:t>
            </a:r>
            <a:r>
              <a:rPr lang="en-US" sz="3200" dirty="0"/>
              <a:t>, </a:t>
            </a:r>
            <a:r>
              <a:rPr lang="en-US" sz="3200" i="1" dirty="0"/>
              <a:t>menu</a:t>
            </a:r>
            <a:r>
              <a:rPr lang="en-US" sz="3200" dirty="0"/>
              <a:t>, </a:t>
            </a:r>
            <a:r>
              <a:rPr lang="en-US" sz="3200" i="1" dirty="0"/>
              <a:t>plate</a:t>
            </a:r>
            <a:r>
              <a:rPr lang="en-US" sz="3200" dirty="0"/>
              <a:t>, </a:t>
            </a:r>
            <a:r>
              <a:rPr lang="en-US" sz="3200" i="1" dirty="0"/>
              <a:t>food</a:t>
            </a:r>
            <a:r>
              <a:rPr lang="en-US" sz="3200"/>
              <a:t>, </a:t>
            </a:r>
            <a:r>
              <a:rPr lang="en-US" sz="3200" i="1" smtClean="0"/>
              <a:t>chef</a:t>
            </a:r>
            <a:r>
              <a:rPr lang="en-US" sz="3200" smtClean="0"/>
              <a:t> </a:t>
            </a:r>
            <a:endParaRPr lang="en-US" sz="3200" dirty="0"/>
          </a:p>
          <a:p>
            <a:pPr marL="292608" lvl="1" indent="0">
              <a:buNone/>
            </a:pPr>
            <a:r>
              <a:rPr lang="en-US" sz="3200" b="1" dirty="0"/>
              <a:t>houses</a:t>
            </a:r>
          </a:p>
          <a:p>
            <a:pPr marL="292608" lvl="1" indent="0">
              <a:buNone/>
            </a:pPr>
            <a:r>
              <a:rPr lang="en-US" sz="3200" i="1" dirty="0"/>
              <a:t>	door</a:t>
            </a:r>
            <a:r>
              <a:rPr lang="en-US" sz="3200" dirty="0"/>
              <a:t>, </a:t>
            </a:r>
            <a:r>
              <a:rPr lang="en-US" sz="3200" i="1" dirty="0"/>
              <a:t>roof</a:t>
            </a:r>
            <a:r>
              <a:rPr lang="en-US" sz="3200" dirty="0"/>
              <a:t>, </a:t>
            </a:r>
            <a:r>
              <a:rPr lang="en-US" sz="3200" i="1" dirty="0"/>
              <a:t>kitchen</a:t>
            </a:r>
            <a:r>
              <a:rPr lang="en-US" sz="3200" dirty="0"/>
              <a:t>, </a:t>
            </a:r>
            <a:r>
              <a:rPr lang="en-US" sz="3200" i="1" dirty="0"/>
              <a:t>family</a:t>
            </a:r>
            <a:r>
              <a:rPr lang="en-US" sz="3200" dirty="0"/>
              <a:t>, </a:t>
            </a:r>
            <a:r>
              <a:rPr lang="en-US" sz="3200" i="1" dirty="0"/>
              <a:t>bed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2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Relation: Superordinate/ </a:t>
            </a:r>
            <a:r>
              <a:rPr lang="en-US" dirty="0" smtClean="0"/>
              <a:t>subordinate (Taxonomic)</a:t>
            </a:r>
            <a:endParaRPr lang="en-US" dirty="0"/>
          </a:p>
        </p:txBody>
      </p:sp>
      <p:sp>
        <p:nvSpPr>
          <p:cNvPr id="50179" name="Rectangle 1027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One sense is a </a:t>
            </a:r>
            <a:r>
              <a:rPr lang="en-US" sz="2800" b="1" dirty="0">
                <a:solidFill>
                  <a:srgbClr val="FF0000"/>
                </a:solidFill>
              </a:rPr>
              <a:t>subordinate</a:t>
            </a:r>
            <a:r>
              <a:rPr lang="en-US" sz="2800" dirty="0">
                <a:solidFill>
                  <a:srgbClr val="FF0000"/>
                </a:solidFill>
              </a:rPr>
              <a:t> of another </a:t>
            </a:r>
            <a:r>
              <a:rPr lang="en-US" sz="2800" dirty="0"/>
              <a:t>if the first sense is more specific, denoting a subclass of the other</a:t>
            </a:r>
          </a:p>
          <a:p>
            <a:pPr lvl="1"/>
            <a:r>
              <a:rPr lang="en-US" sz="2400" i="1" dirty="0">
                <a:latin typeface="Calibri (Body)"/>
                <a:cs typeface="Calibri (Body)"/>
              </a:rPr>
              <a:t>car</a:t>
            </a:r>
            <a:r>
              <a:rPr lang="en-US" sz="2400" dirty="0"/>
              <a:t> is a subordinate of </a:t>
            </a:r>
            <a:r>
              <a:rPr lang="en-US" sz="2400" i="1" dirty="0"/>
              <a:t>vehicle</a:t>
            </a:r>
            <a:endParaRPr lang="en-US" sz="2400" dirty="0"/>
          </a:p>
          <a:p>
            <a:pPr lvl="1"/>
            <a:r>
              <a:rPr lang="en-US" sz="2400" i="1" dirty="0"/>
              <a:t>mango</a:t>
            </a:r>
            <a:r>
              <a:rPr lang="en-US" sz="2400" dirty="0"/>
              <a:t> is a subordinate of </a:t>
            </a:r>
            <a:r>
              <a:rPr lang="en-US" sz="2400" i="1" dirty="0"/>
              <a:t>fruit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Conversely </a:t>
            </a:r>
            <a:r>
              <a:rPr lang="en-US" sz="2800" b="1" dirty="0">
                <a:solidFill>
                  <a:srgbClr val="FF0000"/>
                </a:solidFill>
              </a:rPr>
              <a:t>superordinate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400" i="1" dirty="0"/>
              <a:t>vehicle</a:t>
            </a:r>
            <a:r>
              <a:rPr lang="en-US" sz="2400" dirty="0"/>
              <a:t> is a superordinate of </a:t>
            </a:r>
            <a:r>
              <a:rPr lang="en-US" sz="2400" i="1" dirty="0"/>
              <a:t>car</a:t>
            </a:r>
            <a:endParaRPr lang="en-US" sz="2400" dirty="0"/>
          </a:p>
          <a:p>
            <a:pPr lvl="1"/>
            <a:r>
              <a:rPr lang="en-US" sz="2400" i="1" dirty="0"/>
              <a:t>fruit</a:t>
            </a:r>
            <a:r>
              <a:rPr lang="en-US" sz="2400" dirty="0"/>
              <a:t> is a </a:t>
            </a:r>
            <a:r>
              <a:rPr lang="en-US" sz="2400" dirty="0" smtClean="0"/>
              <a:t>superordinate </a:t>
            </a:r>
            <a:r>
              <a:rPr lang="en-US" sz="2400" dirty="0"/>
              <a:t>of </a:t>
            </a:r>
            <a:r>
              <a:rPr lang="en-US" sz="2400" i="1" dirty="0"/>
              <a:t>mango</a:t>
            </a:r>
            <a:endParaRPr lang="en-US" sz="2400" dirty="0"/>
          </a:p>
          <a:p>
            <a:endParaRPr lang="en-US" sz="1500" dirty="0">
              <a:solidFill>
                <a:srgbClr val="008000"/>
              </a:solidFill>
            </a:endParaRPr>
          </a:p>
        </p:txBody>
      </p:sp>
      <p:graphicFrame>
        <p:nvGraphicFramePr>
          <p:cNvPr id="1466372" name="Group 1028"/>
          <p:cNvGraphicFramePr>
            <a:graphicFrameLocks noGrp="1"/>
          </p:cNvGraphicFramePr>
          <p:nvPr>
            <p:extLst/>
          </p:nvPr>
        </p:nvGraphicFramePr>
        <p:xfrm>
          <a:off x="1219199" y="5638799"/>
          <a:ext cx="7010400" cy="966172"/>
        </p:xfrm>
        <a:graphic>
          <a:graphicData uri="http://schemas.openxmlformats.org/drawingml/2006/table">
            <a:tbl>
              <a:tblPr/>
              <a:tblGrid>
                <a:gridCol w="2667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3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Superordinate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charset="0"/>
                      </a:endParaRPr>
                    </a:p>
                  </a:txBody>
                  <a:tcPr marL="68580" marR="68580" marT="25718" marB="2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vehicle</a:t>
                      </a: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fruit</a:t>
                      </a: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furniture</a:t>
                      </a: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Subordinate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charset="0"/>
                      </a:endParaRPr>
                    </a:p>
                  </a:txBody>
                  <a:tcPr marL="68580" marR="68580" marT="25718" marB="2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car</a:t>
                      </a: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mango</a:t>
                      </a: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charset="0"/>
                        </a:rPr>
                        <a:t>chair</a:t>
                      </a: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71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312" y="929516"/>
            <a:ext cx="8458200" cy="533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en-US" sz="3200" b="1" dirty="0">
                <a:solidFill>
                  <a:srgbClr val="A50021"/>
                </a:solidFill>
              </a:rPr>
              <a:t>Superordinate        Basic	           Subordinate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sz="32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3200" dirty="0"/>
              <a:t>			       </a:t>
            </a:r>
            <a:r>
              <a:rPr lang="en-US" altLang="en-US" sz="3200" dirty="0" smtClean="0"/>
              <a:t>chair</a:t>
            </a:r>
            <a:r>
              <a:rPr lang="en-US" altLang="en-US" sz="3200" dirty="0"/>
              <a:t>		   office chair </a:t>
            </a:r>
          </a:p>
          <a:p>
            <a:pPr>
              <a:buNone/>
            </a:pPr>
            <a:r>
              <a:rPr lang="en-US" altLang="en-US" sz="3200" dirty="0"/>
              <a:t>					            </a:t>
            </a:r>
            <a:r>
              <a:rPr lang="en-US" altLang="en-US" sz="3200" dirty="0" smtClean="0"/>
              <a:t>piano </a:t>
            </a:r>
            <a:r>
              <a:rPr lang="en-US" altLang="en-US" sz="3200" dirty="0"/>
              <a:t>chair 					  </a:t>
            </a:r>
            <a:r>
              <a:rPr lang="en-US" altLang="en-US" sz="3200" dirty="0" smtClean="0"/>
              <a:t> rocking </a:t>
            </a:r>
            <a:r>
              <a:rPr lang="en-US" altLang="en-US" sz="3200" dirty="0"/>
              <a:t>chair	                  </a:t>
            </a:r>
            <a:r>
              <a:rPr lang="en-US" altLang="en-US" sz="3200" dirty="0" smtClean="0"/>
              <a:t>			lamp</a:t>
            </a:r>
            <a:r>
              <a:rPr lang="en-US" altLang="en-US" sz="3200" dirty="0"/>
              <a:t>	         </a:t>
            </a:r>
            <a:r>
              <a:rPr lang="en-US" altLang="en-US" sz="3200" dirty="0" smtClean="0"/>
              <a:t>      </a:t>
            </a:r>
            <a:r>
              <a:rPr lang="en-US" altLang="en-US" sz="3200" dirty="0" err="1" smtClean="0"/>
              <a:t>torchiere</a:t>
            </a:r>
            <a:r>
              <a:rPr lang="en-US" altLang="en-US" sz="3200" dirty="0" smtClean="0"/>
              <a:t> </a:t>
            </a:r>
            <a:endParaRPr lang="en-US" altLang="en-US" sz="3200" dirty="0"/>
          </a:p>
          <a:p>
            <a:pPr>
              <a:buNone/>
            </a:pPr>
            <a:r>
              <a:rPr lang="en-US" altLang="en-US" sz="3200" dirty="0" smtClean="0"/>
              <a:t>Furniture				      desk lamp	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3200" dirty="0"/>
              <a:t>	 		           </a:t>
            </a:r>
            <a:r>
              <a:rPr lang="en-US" altLang="en-US" sz="3200" dirty="0" smtClean="0"/>
              <a:t>table </a:t>
            </a:r>
            <a:r>
              <a:rPr lang="en-US" altLang="en-US" sz="3200" dirty="0"/>
              <a:t>	   </a:t>
            </a:r>
            <a:r>
              <a:rPr lang="en-US" altLang="en-US" sz="3200" dirty="0" smtClean="0"/>
              <a:t>   end </a:t>
            </a:r>
            <a:r>
              <a:rPr lang="en-US" altLang="en-US" sz="3200" dirty="0"/>
              <a:t>table					   </a:t>
            </a:r>
            <a:r>
              <a:rPr lang="en-US" altLang="en-US" sz="3200" dirty="0" smtClean="0"/>
              <a:t>   coffee </a:t>
            </a:r>
            <a:r>
              <a:rPr lang="en-US" altLang="en-US" sz="3200" dirty="0"/>
              <a:t>table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sz="3200" dirty="0"/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H="1">
            <a:off x="2059608" y="2743200"/>
            <a:ext cx="988392" cy="1333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 flipH="1" flipV="1">
            <a:off x="2133364" y="4076950"/>
            <a:ext cx="1348213" cy="13447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 flipH="1">
            <a:off x="2099505" y="4076950"/>
            <a:ext cx="11171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V="1">
            <a:off x="4051635" y="2398021"/>
            <a:ext cx="135650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H="1">
            <a:off x="4472067" y="4076950"/>
            <a:ext cx="11171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4354039" y="5257800"/>
            <a:ext cx="11171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H="1" flipV="1">
            <a:off x="4254851" y="4129680"/>
            <a:ext cx="1117122" cy="6328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3992137" y="2382662"/>
            <a:ext cx="1353179" cy="5424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4000508" y="2398021"/>
            <a:ext cx="1371465" cy="10848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Line 13"/>
          <p:cNvSpPr>
            <a:spLocks noChangeShapeType="1"/>
          </p:cNvSpPr>
          <p:nvPr/>
        </p:nvSpPr>
        <p:spPr bwMode="auto">
          <a:xfrm>
            <a:off x="4354039" y="5386056"/>
            <a:ext cx="1353179" cy="4520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2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EB6AD-E8AA-7441-9B5A-E80FE4F3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962CD6-C9E4-9A4D-A9C2-7F3B39DD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Words have </a:t>
            </a:r>
            <a:r>
              <a:rPr lang="en-US" sz="3600" b="1" dirty="0">
                <a:solidFill>
                  <a:srgbClr val="FF0000"/>
                </a:solidFill>
              </a:rPr>
              <a:t>affective</a:t>
            </a:r>
            <a:r>
              <a:rPr lang="en-US" sz="3600" dirty="0">
                <a:solidFill>
                  <a:srgbClr val="FF0000"/>
                </a:solidFill>
              </a:rPr>
              <a:t> meanings</a:t>
            </a:r>
          </a:p>
          <a:p>
            <a:r>
              <a:rPr lang="en-US" sz="3200" dirty="0"/>
              <a:t>positive connotations (</a:t>
            </a:r>
            <a:r>
              <a:rPr lang="en-US" sz="3200" i="1" dirty="0"/>
              <a:t>happy</a:t>
            </a:r>
            <a:r>
              <a:rPr lang="en-US" sz="3200" dirty="0"/>
              <a:t>) </a:t>
            </a:r>
          </a:p>
          <a:p>
            <a:r>
              <a:rPr lang="en-US" sz="3200" dirty="0"/>
              <a:t>negative connotations (</a:t>
            </a:r>
            <a:r>
              <a:rPr lang="en-US" sz="3200" i="1" dirty="0"/>
              <a:t>sad</a:t>
            </a:r>
            <a:r>
              <a:rPr lang="en-US" sz="3200" dirty="0"/>
              <a:t>)</a:t>
            </a:r>
          </a:p>
          <a:p>
            <a:endParaRPr lang="en-US" sz="3200" dirty="0"/>
          </a:p>
          <a:p>
            <a:r>
              <a:rPr lang="en-US" sz="3200" dirty="0"/>
              <a:t>positive evaluation (</a:t>
            </a:r>
            <a:r>
              <a:rPr lang="en-US" sz="3200" i="1" dirty="0"/>
              <a:t>great</a:t>
            </a:r>
            <a:r>
              <a:rPr lang="en-US" sz="3200" dirty="0"/>
              <a:t>, </a:t>
            </a:r>
            <a:r>
              <a:rPr lang="en-US" sz="3200" i="1" dirty="0"/>
              <a:t>love</a:t>
            </a:r>
            <a:r>
              <a:rPr lang="en-US" sz="3200" dirty="0"/>
              <a:t>) </a:t>
            </a:r>
          </a:p>
          <a:p>
            <a:r>
              <a:rPr lang="en-US" sz="3200" dirty="0"/>
              <a:t>negative evaluation (</a:t>
            </a:r>
            <a:r>
              <a:rPr lang="en-US" sz="3200" i="1" dirty="0"/>
              <a:t>terrible</a:t>
            </a:r>
            <a:r>
              <a:rPr lang="en-US" sz="3200" dirty="0"/>
              <a:t>, </a:t>
            </a:r>
            <a:r>
              <a:rPr lang="en-US" sz="3200" i="1" dirty="0"/>
              <a:t>hate</a:t>
            </a:r>
            <a:r>
              <a:rPr lang="en-US" sz="3200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6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Concepts</a:t>
            </a:r>
            <a:r>
              <a:rPr lang="en-US" sz="2800" dirty="0">
                <a:solidFill>
                  <a:srgbClr val="FF0000"/>
                </a:solidFill>
              </a:rPr>
              <a:t> or word senses</a:t>
            </a:r>
          </a:p>
          <a:p>
            <a:pPr lvl="1"/>
            <a:r>
              <a:rPr lang="en-US" sz="2400" dirty="0"/>
              <a:t>Have a complex many-to-many association with </a:t>
            </a:r>
            <a:r>
              <a:rPr lang="en-US" sz="2400" b="1" dirty="0"/>
              <a:t>words</a:t>
            </a:r>
            <a:r>
              <a:rPr lang="en-US" sz="2400" dirty="0"/>
              <a:t> (homonymy, multiple senses)</a:t>
            </a:r>
          </a:p>
          <a:p>
            <a:r>
              <a:rPr lang="en-US" sz="2800" dirty="0"/>
              <a:t>Have relations with each other</a:t>
            </a:r>
          </a:p>
          <a:p>
            <a:pPr lvl="1"/>
            <a:r>
              <a:rPr lang="en-US" sz="2400" dirty="0"/>
              <a:t>Synonymy</a:t>
            </a:r>
          </a:p>
          <a:p>
            <a:pPr lvl="1"/>
            <a:r>
              <a:rPr lang="en-US" sz="2400" dirty="0" err="1"/>
              <a:t>Antonymy</a:t>
            </a:r>
            <a:endParaRPr lang="en-US" sz="2400" dirty="0"/>
          </a:p>
          <a:p>
            <a:pPr lvl="1"/>
            <a:r>
              <a:rPr lang="en-US" sz="2400" dirty="0"/>
              <a:t>Similarity</a:t>
            </a:r>
          </a:p>
          <a:p>
            <a:pPr lvl="1"/>
            <a:r>
              <a:rPr lang="en-US" sz="2400" dirty="0"/>
              <a:t>Relatedness</a:t>
            </a:r>
          </a:p>
          <a:p>
            <a:pPr lvl="1"/>
            <a:r>
              <a:rPr lang="en-US" sz="2400" dirty="0"/>
              <a:t>Superordinate/subordinate</a:t>
            </a:r>
          </a:p>
          <a:p>
            <a:pPr lvl="1"/>
            <a:r>
              <a:rPr lang="en-US" sz="2400" dirty="0"/>
              <a:t>Connotation</a:t>
            </a:r>
          </a:p>
        </p:txBody>
      </p:sp>
    </p:spTree>
    <p:extLst>
      <p:ext uri="{BB962C8B-B14F-4D97-AF65-F5344CB8AC3E}">
        <p14:creationId xmlns:p14="http://schemas.microsoft.com/office/powerpoint/2010/main" val="46532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to define a concept?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45734"/>
            <a:ext cx="8381999" cy="4555066"/>
          </a:xfrm>
        </p:spPr>
        <p:txBody>
          <a:bodyPr>
            <a:normAutofit/>
          </a:bodyPr>
          <a:lstStyle/>
          <a:p>
            <a:r>
              <a:rPr lang="en-US" dirty="0" smtClean="0"/>
              <a:t>Osgood </a:t>
            </a:r>
            <a:r>
              <a:rPr lang="en-US" dirty="0"/>
              <a:t>et al., </a:t>
            </a:r>
            <a:r>
              <a:rPr lang="en-US" dirty="0" smtClean="0"/>
              <a:t>1957 </a:t>
            </a:r>
            <a:r>
              <a:rPr lang="en-US" dirty="0"/>
              <a:t>found that </a:t>
            </a:r>
            <a:r>
              <a:rPr lang="en-US" dirty="0">
                <a:solidFill>
                  <a:srgbClr val="FF0000"/>
                </a:solidFill>
              </a:rPr>
              <a:t>words varied along three important dimensions of affective meaning. 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valence</a:t>
            </a:r>
            <a:r>
              <a:rPr lang="en-US" dirty="0"/>
              <a:t>: the pleasantness of the </a:t>
            </a:r>
            <a:r>
              <a:rPr lang="en-US" dirty="0" smtClean="0"/>
              <a:t>stimulus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arousal</a:t>
            </a:r>
            <a:r>
              <a:rPr lang="en-US" dirty="0"/>
              <a:t>: the intensity of emotion provoked by the stimulus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dominance</a:t>
            </a:r>
            <a:r>
              <a:rPr lang="en-US" dirty="0"/>
              <a:t>: the degree of control exerted by the stimulus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 smtClean="0">
                <a:solidFill>
                  <a:srgbClr val="FF0000"/>
                </a:solidFill>
              </a:rPr>
              <a:t>revolutionary model represents </a:t>
            </a:r>
            <a:r>
              <a:rPr lang="en-US" dirty="0">
                <a:solidFill>
                  <a:srgbClr val="FF0000"/>
                </a:solidFill>
              </a:rPr>
              <a:t>each word as a point in a three- dimensional space, a vector</a:t>
            </a:r>
            <a:r>
              <a:rPr lang="en-US" dirty="0"/>
              <a:t> </a:t>
            </a:r>
            <a:r>
              <a:rPr lang="en-US" dirty="0" smtClean="0"/>
              <a:t>by taking word’s </a:t>
            </a:r>
            <a:r>
              <a:rPr lang="en-US" dirty="0"/>
              <a:t>rating on the three scales.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05200"/>
            <a:ext cx="4419600" cy="18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Ludwig Wittgenstein (1889-1951)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4029075" cy="4038600"/>
          </a:xfrm>
        </p:spPr>
        <p:txBody>
          <a:bodyPr/>
          <a:lstStyle/>
          <a:p>
            <a:r>
              <a:rPr lang="en-US" sz="3200" dirty="0"/>
              <a:t>Philosopher of language</a:t>
            </a:r>
          </a:p>
          <a:p>
            <a:r>
              <a:rPr lang="en-US" sz="3200" dirty="0"/>
              <a:t>In his late years, a proponent </a:t>
            </a:r>
            <a:r>
              <a:rPr lang="en-US" sz="3200" dirty="0" smtClean="0"/>
              <a:t>(advocate of theory) of </a:t>
            </a:r>
            <a:r>
              <a:rPr lang="en-US" sz="3200" dirty="0"/>
              <a:t>studying “ordinary language</a:t>
            </a:r>
            <a:r>
              <a:rPr lang="en-US" dirty="0"/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82" y="1447800"/>
            <a:ext cx="3563938" cy="52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words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286000"/>
            <a:ext cx="7772400" cy="3733800"/>
          </a:xfrm>
        </p:spPr>
        <p:txBody>
          <a:bodyPr/>
          <a:lstStyle/>
          <a:p>
            <a:r>
              <a:rPr lang="en-US" sz="3200" dirty="0"/>
              <a:t>First thought: look in a dictionary</a:t>
            </a:r>
          </a:p>
          <a:p>
            <a:endParaRPr lang="en-US" sz="3200" dirty="0">
              <a:hlinkClick r:id="rId2"/>
            </a:endParaRPr>
          </a:p>
          <a:p>
            <a:r>
              <a:rPr lang="en-US" sz="3200" dirty="0">
                <a:hlinkClick r:id="rId2"/>
              </a:rPr>
              <a:t>http://www.oed.com/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4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7543800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Wittgenstein (1945)</a:t>
            </a:r>
            <a:br>
              <a:rPr lang="en-US" dirty="0"/>
            </a:br>
            <a:r>
              <a:rPr lang="en-US" i="1" dirty="0"/>
              <a:t>Philosophical</a:t>
            </a:r>
            <a:br>
              <a:rPr lang="en-US" i="1" dirty="0"/>
            </a:br>
            <a:r>
              <a:rPr lang="en-US" i="1" dirty="0"/>
              <a:t>Investigations.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Paragraphs 66,67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6604"/>
            <a:ext cx="3972242" cy="6620403"/>
          </a:xfrm>
        </p:spPr>
      </p:pic>
    </p:spTree>
    <p:extLst>
      <p:ext uri="{BB962C8B-B14F-4D97-AF65-F5344CB8AC3E}">
        <p14:creationId xmlns:p14="http://schemas.microsoft.com/office/powerpoint/2010/main" val="47074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5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6" y="286605"/>
            <a:ext cx="8898194" cy="1084995"/>
          </a:xfrm>
        </p:spPr>
        <p:txBody>
          <a:bodyPr>
            <a:normAutofit fontScale="90000"/>
          </a:bodyPr>
          <a:lstStyle/>
          <a:p>
            <a:r>
              <a:rPr lang="en-US" dirty="0"/>
              <a:t>Wittgenstein’s thought experiment on "What is a game”: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8206" y="1447800"/>
            <a:ext cx="8583562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PI #66: </a:t>
            </a:r>
          </a:p>
          <a:p>
            <a:pPr marL="319088" lvl="1" indent="0">
              <a:buNone/>
            </a:pPr>
            <a:r>
              <a:rPr lang="en-US" sz="2800" dirty="0"/>
              <a:t>”Don’t say “there must be something common, or they would not be called `games’”—but </a:t>
            </a:r>
            <a:r>
              <a:rPr lang="en-US" sz="2800" i="1" dirty="0"/>
              <a:t>look and see </a:t>
            </a:r>
            <a:r>
              <a:rPr lang="en-US" sz="2800" dirty="0"/>
              <a:t>whether there is anything common to all”</a:t>
            </a:r>
          </a:p>
          <a:p>
            <a:pPr marL="319088" lvl="1" indent="0">
              <a:buNone/>
            </a:pPr>
            <a:endParaRPr lang="en-US" sz="1800" dirty="0"/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Is it amusing?</a:t>
            </a:r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Is there competition?</a:t>
            </a:r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Is there long-term strategy?</a:t>
            </a:r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Is skill required?</a:t>
            </a:r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Must luck play a role?</a:t>
            </a:r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Are there cards?</a:t>
            </a:r>
          </a:p>
          <a:p>
            <a:pPr marL="593725" lvl="2" indent="0">
              <a:spcBef>
                <a:spcPts val="175"/>
              </a:spcBef>
              <a:buNone/>
            </a:pPr>
            <a:r>
              <a:rPr lang="en-US" sz="2800" dirty="0"/>
              <a:t>Is there a ball?</a:t>
            </a:r>
          </a:p>
        </p:txBody>
      </p:sp>
    </p:spTree>
    <p:extLst>
      <p:ext uri="{BB962C8B-B14F-4D97-AF65-F5344CB8AC3E}">
        <p14:creationId xmlns:p14="http://schemas.microsoft.com/office/powerpoint/2010/main" val="65196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Resemblance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728662" y="2262188"/>
          <a:ext cx="7772400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Game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Game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Game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Game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ABC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ACD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charset="0"/>
                          <a:ea typeface="Calibri" charset="0"/>
                          <a:cs typeface="Calibri" charset="0"/>
                        </a:rPr>
                        <a:t>ABD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0374" y="4365523"/>
            <a:ext cx="7350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“each item has at least one, and probably several, elements in common with one or more items, but no, or few, elements are common to all items”   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Rosch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Mervis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1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about a radically different approach?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r>
              <a:rPr lang="en-US" dirty="0"/>
              <a:t>Ludwig Wittgenstein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209800"/>
            <a:ext cx="7772400" cy="380999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PI #43: </a:t>
            </a:r>
          </a:p>
          <a:p>
            <a:pPr marL="319088" lvl="1" indent="0">
              <a:buNone/>
            </a:pPr>
            <a:r>
              <a:rPr lang="en-US" sz="3600" dirty="0"/>
              <a:t>"The meaning of a word is </a:t>
            </a:r>
            <a:r>
              <a:rPr lang="en-US" sz="3600" dirty="0">
                <a:solidFill>
                  <a:srgbClr val="FF0000"/>
                </a:solidFill>
              </a:rPr>
              <a:t>its use in the language</a:t>
            </a:r>
            <a:r>
              <a:rPr lang="en-US" sz="36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84336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define words by their usages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 particular, </a:t>
            </a:r>
            <a:r>
              <a:rPr lang="en-US" sz="3200" dirty="0">
                <a:solidFill>
                  <a:srgbClr val="FF0000"/>
                </a:solidFill>
              </a:rPr>
              <a:t>words are defined by their environments (the words around them)</a:t>
            </a:r>
          </a:p>
          <a:p>
            <a:endParaRPr lang="en-US" sz="3200" dirty="0"/>
          </a:p>
          <a:p>
            <a:r>
              <a:rPr lang="en-US" sz="3200" dirty="0" err="1"/>
              <a:t>Zellig</a:t>
            </a:r>
            <a:r>
              <a:rPr lang="en-US" sz="3200" dirty="0"/>
              <a:t> Harris (1954): </a:t>
            </a:r>
            <a:r>
              <a:rPr lang="en-US" sz="3200" b="1" dirty="0">
                <a:solidFill>
                  <a:srgbClr val="FF0000"/>
                </a:solidFill>
              </a:rPr>
              <a:t>If A and B have almost identical environments we say that they are synonyms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7927F-2600-7A4D-B368-5069E69F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O</a:t>
            </a:r>
            <a:r>
              <a:rPr lang="en-US" dirty="0" err="1" smtClean="0"/>
              <a:t>ngchoi</a:t>
            </a:r>
            <a:r>
              <a:rPr lang="en-US" dirty="0" smtClean="0"/>
              <a:t> </a:t>
            </a:r>
            <a:r>
              <a:rPr lang="en-US" dirty="0"/>
              <a:t>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57E7B-DC19-F34F-9290-2382F44E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631266"/>
          </a:xfrm>
        </p:spPr>
        <p:txBody>
          <a:bodyPr>
            <a:normAutofit lnSpcReduction="10000"/>
          </a:bodyPr>
          <a:lstStyle/>
          <a:p>
            <a:pPr marL="123825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Suppose you see these sentences:</a:t>
            </a:r>
          </a:p>
          <a:p>
            <a:pPr marL="578358" lvl="1" indent="-161925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 smtClean="0"/>
              <a:t>Ongchoi</a:t>
            </a:r>
            <a:r>
              <a:rPr lang="en-US" sz="2200" dirty="0" smtClean="0"/>
              <a:t> </a:t>
            </a:r>
            <a:r>
              <a:rPr lang="en-US" sz="2200" dirty="0"/>
              <a:t>is delicious </a:t>
            </a:r>
            <a:r>
              <a:rPr lang="en-US" sz="2200" b="1" dirty="0"/>
              <a:t>sautéed</a:t>
            </a:r>
            <a:r>
              <a:rPr lang="en-US" sz="2200" dirty="0"/>
              <a:t> </a:t>
            </a:r>
            <a:r>
              <a:rPr lang="en-US" sz="2200" b="1" dirty="0"/>
              <a:t>with</a:t>
            </a:r>
            <a:r>
              <a:rPr lang="en-US" sz="2200" dirty="0"/>
              <a:t> </a:t>
            </a:r>
            <a:r>
              <a:rPr lang="en-US" sz="2200" b="1" dirty="0"/>
              <a:t>garlic</a:t>
            </a:r>
            <a:r>
              <a:rPr lang="en-US" sz="2200" dirty="0"/>
              <a:t>. </a:t>
            </a:r>
          </a:p>
          <a:p>
            <a:pPr marL="578358" lvl="1" indent="-161925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 smtClean="0"/>
              <a:t>Ongchoi</a:t>
            </a:r>
            <a:r>
              <a:rPr lang="en-US" sz="2200" dirty="0" smtClean="0"/>
              <a:t> </a:t>
            </a:r>
            <a:r>
              <a:rPr lang="en-US" sz="2200" dirty="0"/>
              <a:t>is superb </a:t>
            </a:r>
            <a:r>
              <a:rPr lang="en-US" sz="2200" b="1" dirty="0"/>
              <a:t>over rice</a:t>
            </a:r>
          </a:p>
          <a:p>
            <a:pPr marL="578358" lvl="1" indent="-161925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 err="1" smtClean="0"/>
              <a:t>Ongchoi</a:t>
            </a:r>
            <a:r>
              <a:rPr lang="en-US" sz="2200" dirty="0" smtClean="0"/>
              <a:t> </a:t>
            </a:r>
            <a:r>
              <a:rPr lang="en-US" sz="2200" b="1" dirty="0"/>
              <a:t>leaves</a:t>
            </a:r>
            <a:r>
              <a:rPr lang="en-US" sz="2200" dirty="0"/>
              <a:t> with salty sauces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And you've also seen these:</a:t>
            </a:r>
          </a:p>
          <a:p>
            <a:pPr marL="640271" lvl="1" indent="-22383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…spinach </a:t>
            </a:r>
            <a:r>
              <a:rPr lang="en-US" sz="2200" b="1" dirty="0"/>
              <a:t>sautéed</a:t>
            </a:r>
            <a:r>
              <a:rPr lang="en-US" sz="2200" dirty="0"/>
              <a:t> </a:t>
            </a:r>
            <a:r>
              <a:rPr lang="en-US" sz="2200" b="1" dirty="0"/>
              <a:t>with</a:t>
            </a:r>
            <a:r>
              <a:rPr lang="en-US" sz="2200" dirty="0"/>
              <a:t> </a:t>
            </a:r>
            <a:r>
              <a:rPr lang="en-US" sz="2200" b="1" dirty="0"/>
              <a:t>garlic</a:t>
            </a:r>
            <a:r>
              <a:rPr lang="en-US" sz="2200" dirty="0"/>
              <a:t> </a:t>
            </a:r>
            <a:r>
              <a:rPr lang="en-US" sz="2200" b="1" dirty="0"/>
              <a:t>over rice</a:t>
            </a:r>
          </a:p>
          <a:p>
            <a:pPr marL="640271" lvl="1" indent="-22383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Chard stems and </a:t>
            </a:r>
            <a:r>
              <a:rPr lang="en-US" sz="2200" b="1" dirty="0"/>
              <a:t>leaves</a:t>
            </a:r>
            <a:r>
              <a:rPr lang="en-US" sz="2200" dirty="0"/>
              <a:t> are </a:t>
            </a:r>
            <a:r>
              <a:rPr lang="en-US" sz="2200" b="1" dirty="0"/>
              <a:t>delicious</a:t>
            </a:r>
          </a:p>
          <a:p>
            <a:pPr marL="640271" lvl="1" indent="-22383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Collard greens and other </a:t>
            </a:r>
            <a:r>
              <a:rPr lang="en-US" sz="2200" b="1" dirty="0"/>
              <a:t>salty</a:t>
            </a:r>
            <a:r>
              <a:rPr lang="en-US" sz="2200" dirty="0"/>
              <a:t> leafy greens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Conclusion:</a:t>
            </a:r>
          </a:p>
          <a:p>
            <a:pPr lvl="2"/>
            <a:r>
              <a:rPr lang="en-US" sz="2000" dirty="0" err="1"/>
              <a:t>Ongchoi</a:t>
            </a:r>
            <a:r>
              <a:rPr lang="en-US" sz="2000" dirty="0"/>
              <a:t> is a leafy green like spinach, chard, or collard greens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9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7BC9D-C67D-D74D-AC6B-B7F1F9CA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Ongchoi</a:t>
            </a:r>
            <a:r>
              <a:rPr lang="en-US" dirty="0"/>
              <a:t>: </a:t>
            </a:r>
            <a:r>
              <a:rPr lang="en-US" i="1" dirty="0"/>
              <a:t>Ipomoea </a:t>
            </a:r>
            <a:r>
              <a:rPr lang="en-US" i="1" dirty="0" err="1"/>
              <a:t>aquatica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"Water Spinach"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23B201-95EA-D042-8357-5FC3688E6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37361"/>
            <a:ext cx="5680075" cy="47211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E12895-FB05-3C42-AE96-C867F6A157DF}"/>
              </a:ext>
            </a:extLst>
          </p:cNvPr>
          <p:cNvSpPr txBox="1"/>
          <p:nvPr/>
        </p:nvSpPr>
        <p:spPr>
          <a:xfrm>
            <a:off x="4584422" y="6462638"/>
            <a:ext cx="3223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Yamaguchi, Wikimedia Commons,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83872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C6DC75-6F7E-2940-9046-D9B48B47E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0" y="3481208"/>
            <a:ext cx="6294121" cy="33934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C16081-C1F9-DE4B-879C-2C9DEC6719FE}"/>
              </a:ext>
            </a:extLst>
          </p:cNvPr>
          <p:cNvSpPr/>
          <p:nvPr/>
        </p:nvSpPr>
        <p:spPr>
          <a:xfrm>
            <a:off x="760330" y="3481208"/>
            <a:ext cx="6477000" cy="342900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rgbClr val="00B0F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37396"/>
          </a:xfrm>
        </p:spPr>
        <p:txBody>
          <a:bodyPr>
            <a:normAutofit fontScale="90000"/>
          </a:bodyPr>
          <a:lstStyle/>
          <a:p>
            <a:r>
              <a:rPr lang="en-US" dirty="0"/>
              <a:t>We'll build a new model of meaning focusing on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752600"/>
            <a:ext cx="7940041" cy="4953000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Each word = a vector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Similar </a:t>
            </a:r>
            <a:r>
              <a:rPr lang="en-US" sz="3200" dirty="0">
                <a:solidFill>
                  <a:srgbClr val="FF0000"/>
                </a:solidFill>
              </a:rPr>
              <a:t>words are "nearby in space"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56" y="184515"/>
            <a:ext cx="8301744" cy="721741"/>
          </a:xfrm>
        </p:spPr>
        <p:txBody>
          <a:bodyPr>
            <a:normAutofit fontScale="90000"/>
          </a:bodyPr>
          <a:lstStyle/>
          <a:p>
            <a:r>
              <a:rPr lang="en-US" dirty="0"/>
              <a:t>Words, Lemmas, Senses</a:t>
            </a:r>
            <a:r>
              <a:rPr lang="en-US"/>
              <a:t>, Definitions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8" y="1499935"/>
            <a:ext cx="4239017" cy="2992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8" y="4678882"/>
            <a:ext cx="3920169" cy="1964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58" y="2018974"/>
            <a:ext cx="4798580" cy="243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58" y="2686184"/>
            <a:ext cx="4498542" cy="1884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9989" y="948839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432FF"/>
                </a:solidFill>
              </a:rPr>
              <a:t>sense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4297" y="3068408"/>
            <a:ext cx="280388" cy="234664"/>
          </a:xfrm>
          <a:custGeom>
            <a:avLst/>
            <a:gdLst>
              <a:gd name="connsiteX0" fmla="*/ 85725 w 280388"/>
              <a:gd name="connsiteY0" fmla="*/ 3412 h 234664"/>
              <a:gd name="connsiteX1" fmla="*/ 57150 w 280388"/>
              <a:gd name="connsiteY1" fmla="*/ 203437 h 234664"/>
              <a:gd name="connsiteX2" fmla="*/ 142875 w 280388"/>
              <a:gd name="connsiteY2" fmla="*/ 232012 h 234664"/>
              <a:gd name="connsiteX3" fmla="*/ 271463 w 280388"/>
              <a:gd name="connsiteY3" fmla="*/ 217725 h 234664"/>
              <a:gd name="connsiteX4" fmla="*/ 257175 w 280388"/>
              <a:gd name="connsiteY4" fmla="*/ 117712 h 234664"/>
              <a:gd name="connsiteX5" fmla="*/ 185738 w 280388"/>
              <a:gd name="connsiteY5" fmla="*/ 3412 h 234664"/>
              <a:gd name="connsiteX6" fmla="*/ 0 w 280388"/>
              <a:gd name="connsiteY6" fmla="*/ 3412 h 2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388" h="234664">
                <a:moveTo>
                  <a:pt x="85725" y="3412"/>
                </a:moveTo>
                <a:cubicBezTo>
                  <a:pt x="76200" y="70087"/>
                  <a:pt x="40815" y="138096"/>
                  <a:pt x="57150" y="203437"/>
                </a:cubicBezTo>
                <a:cubicBezTo>
                  <a:pt x="64455" y="232658"/>
                  <a:pt x="142875" y="232012"/>
                  <a:pt x="142875" y="232012"/>
                </a:cubicBezTo>
                <a:cubicBezTo>
                  <a:pt x="185738" y="227250"/>
                  <a:pt x="240968" y="248220"/>
                  <a:pt x="271463" y="217725"/>
                </a:cubicBezTo>
                <a:cubicBezTo>
                  <a:pt x="295276" y="193912"/>
                  <a:pt x="264747" y="150526"/>
                  <a:pt x="257175" y="117712"/>
                </a:cubicBezTo>
                <a:cubicBezTo>
                  <a:pt x="249280" y="83500"/>
                  <a:pt x="238777" y="10042"/>
                  <a:pt x="185738" y="3412"/>
                </a:cubicBezTo>
                <a:cubicBezTo>
                  <a:pt x="124303" y="-4267"/>
                  <a:pt x="61913" y="3412"/>
                  <a:pt x="0" y="3412"/>
                </a:cubicBezTo>
              </a:path>
            </a:pathLst>
          </a:cu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645458" y="2018974"/>
            <a:ext cx="280388" cy="234664"/>
          </a:xfrm>
          <a:custGeom>
            <a:avLst/>
            <a:gdLst>
              <a:gd name="connsiteX0" fmla="*/ 85725 w 280388"/>
              <a:gd name="connsiteY0" fmla="*/ 3412 h 234664"/>
              <a:gd name="connsiteX1" fmla="*/ 57150 w 280388"/>
              <a:gd name="connsiteY1" fmla="*/ 203437 h 234664"/>
              <a:gd name="connsiteX2" fmla="*/ 142875 w 280388"/>
              <a:gd name="connsiteY2" fmla="*/ 232012 h 234664"/>
              <a:gd name="connsiteX3" fmla="*/ 271463 w 280388"/>
              <a:gd name="connsiteY3" fmla="*/ 217725 h 234664"/>
              <a:gd name="connsiteX4" fmla="*/ 257175 w 280388"/>
              <a:gd name="connsiteY4" fmla="*/ 117712 h 234664"/>
              <a:gd name="connsiteX5" fmla="*/ 185738 w 280388"/>
              <a:gd name="connsiteY5" fmla="*/ 3412 h 234664"/>
              <a:gd name="connsiteX6" fmla="*/ 0 w 280388"/>
              <a:gd name="connsiteY6" fmla="*/ 3412 h 2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388" h="234664">
                <a:moveTo>
                  <a:pt x="85725" y="3412"/>
                </a:moveTo>
                <a:cubicBezTo>
                  <a:pt x="76200" y="70087"/>
                  <a:pt x="40815" y="138096"/>
                  <a:pt x="57150" y="203437"/>
                </a:cubicBezTo>
                <a:cubicBezTo>
                  <a:pt x="64455" y="232658"/>
                  <a:pt x="142875" y="232012"/>
                  <a:pt x="142875" y="232012"/>
                </a:cubicBezTo>
                <a:cubicBezTo>
                  <a:pt x="185738" y="227250"/>
                  <a:pt x="240968" y="248220"/>
                  <a:pt x="271463" y="217725"/>
                </a:cubicBezTo>
                <a:cubicBezTo>
                  <a:pt x="295276" y="193912"/>
                  <a:pt x="264747" y="150526"/>
                  <a:pt x="257175" y="117712"/>
                </a:cubicBezTo>
                <a:cubicBezTo>
                  <a:pt x="249280" y="83500"/>
                  <a:pt x="238777" y="10042"/>
                  <a:pt x="185738" y="3412"/>
                </a:cubicBezTo>
                <a:cubicBezTo>
                  <a:pt x="124303" y="-4267"/>
                  <a:pt x="61913" y="3412"/>
                  <a:pt x="0" y="3412"/>
                </a:cubicBezTo>
              </a:path>
            </a:pathLst>
          </a:cu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4668" y="4783212"/>
            <a:ext cx="280388" cy="234664"/>
          </a:xfrm>
          <a:custGeom>
            <a:avLst/>
            <a:gdLst>
              <a:gd name="connsiteX0" fmla="*/ 85725 w 280388"/>
              <a:gd name="connsiteY0" fmla="*/ 3412 h 234664"/>
              <a:gd name="connsiteX1" fmla="*/ 57150 w 280388"/>
              <a:gd name="connsiteY1" fmla="*/ 203437 h 234664"/>
              <a:gd name="connsiteX2" fmla="*/ 142875 w 280388"/>
              <a:gd name="connsiteY2" fmla="*/ 232012 h 234664"/>
              <a:gd name="connsiteX3" fmla="*/ 271463 w 280388"/>
              <a:gd name="connsiteY3" fmla="*/ 217725 h 234664"/>
              <a:gd name="connsiteX4" fmla="*/ 257175 w 280388"/>
              <a:gd name="connsiteY4" fmla="*/ 117712 h 234664"/>
              <a:gd name="connsiteX5" fmla="*/ 185738 w 280388"/>
              <a:gd name="connsiteY5" fmla="*/ 3412 h 234664"/>
              <a:gd name="connsiteX6" fmla="*/ 0 w 280388"/>
              <a:gd name="connsiteY6" fmla="*/ 3412 h 2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388" h="234664">
                <a:moveTo>
                  <a:pt x="85725" y="3412"/>
                </a:moveTo>
                <a:cubicBezTo>
                  <a:pt x="76200" y="70087"/>
                  <a:pt x="40815" y="138096"/>
                  <a:pt x="57150" y="203437"/>
                </a:cubicBezTo>
                <a:cubicBezTo>
                  <a:pt x="64455" y="232658"/>
                  <a:pt x="142875" y="232012"/>
                  <a:pt x="142875" y="232012"/>
                </a:cubicBezTo>
                <a:cubicBezTo>
                  <a:pt x="185738" y="227250"/>
                  <a:pt x="240968" y="248220"/>
                  <a:pt x="271463" y="217725"/>
                </a:cubicBezTo>
                <a:cubicBezTo>
                  <a:pt x="295276" y="193912"/>
                  <a:pt x="264747" y="150526"/>
                  <a:pt x="257175" y="117712"/>
                </a:cubicBezTo>
                <a:cubicBezTo>
                  <a:pt x="249280" y="83500"/>
                  <a:pt x="238777" y="10042"/>
                  <a:pt x="185738" y="3412"/>
                </a:cubicBezTo>
                <a:cubicBezTo>
                  <a:pt x="124303" y="-4267"/>
                  <a:pt x="61913" y="3412"/>
                  <a:pt x="0" y="3412"/>
                </a:cubicBezTo>
              </a:path>
            </a:pathLst>
          </a:cu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83554" y="2614297"/>
            <a:ext cx="280388" cy="234664"/>
          </a:xfrm>
          <a:custGeom>
            <a:avLst/>
            <a:gdLst>
              <a:gd name="connsiteX0" fmla="*/ 85725 w 280388"/>
              <a:gd name="connsiteY0" fmla="*/ 3412 h 234664"/>
              <a:gd name="connsiteX1" fmla="*/ 57150 w 280388"/>
              <a:gd name="connsiteY1" fmla="*/ 203437 h 234664"/>
              <a:gd name="connsiteX2" fmla="*/ 142875 w 280388"/>
              <a:gd name="connsiteY2" fmla="*/ 232012 h 234664"/>
              <a:gd name="connsiteX3" fmla="*/ 271463 w 280388"/>
              <a:gd name="connsiteY3" fmla="*/ 217725 h 234664"/>
              <a:gd name="connsiteX4" fmla="*/ 257175 w 280388"/>
              <a:gd name="connsiteY4" fmla="*/ 117712 h 234664"/>
              <a:gd name="connsiteX5" fmla="*/ 185738 w 280388"/>
              <a:gd name="connsiteY5" fmla="*/ 3412 h 234664"/>
              <a:gd name="connsiteX6" fmla="*/ 0 w 280388"/>
              <a:gd name="connsiteY6" fmla="*/ 3412 h 2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388" h="234664">
                <a:moveTo>
                  <a:pt x="85725" y="3412"/>
                </a:moveTo>
                <a:cubicBezTo>
                  <a:pt x="76200" y="70087"/>
                  <a:pt x="40815" y="138096"/>
                  <a:pt x="57150" y="203437"/>
                </a:cubicBezTo>
                <a:cubicBezTo>
                  <a:pt x="64455" y="232658"/>
                  <a:pt x="142875" y="232012"/>
                  <a:pt x="142875" y="232012"/>
                </a:cubicBezTo>
                <a:cubicBezTo>
                  <a:pt x="185738" y="227250"/>
                  <a:pt x="240968" y="248220"/>
                  <a:pt x="271463" y="217725"/>
                </a:cubicBezTo>
                <a:cubicBezTo>
                  <a:pt x="295276" y="193912"/>
                  <a:pt x="264747" y="150526"/>
                  <a:pt x="257175" y="117712"/>
                </a:cubicBezTo>
                <a:cubicBezTo>
                  <a:pt x="249280" y="83500"/>
                  <a:pt x="238777" y="10042"/>
                  <a:pt x="185738" y="3412"/>
                </a:cubicBezTo>
                <a:cubicBezTo>
                  <a:pt x="124303" y="-4267"/>
                  <a:pt x="61913" y="3412"/>
                  <a:pt x="0" y="3412"/>
                </a:cubicBezTo>
              </a:path>
            </a:pathLst>
          </a:cu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5612" y="6121480"/>
            <a:ext cx="280388" cy="234664"/>
          </a:xfrm>
          <a:custGeom>
            <a:avLst/>
            <a:gdLst>
              <a:gd name="connsiteX0" fmla="*/ 85725 w 280388"/>
              <a:gd name="connsiteY0" fmla="*/ 3412 h 234664"/>
              <a:gd name="connsiteX1" fmla="*/ 57150 w 280388"/>
              <a:gd name="connsiteY1" fmla="*/ 203437 h 234664"/>
              <a:gd name="connsiteX2" fmla="*/ 142875 w 280388"/>
              <a:gd name="connsiteY2" fmla="*/ 232012 h 234664"/>
              <a:gd name="connsiteX3" fmla="*/ 271463 w 280388"/>
              <a:gd name="connsiteY3" fmla="*/ 217725 h 234664"/>
              <a:gd name="connsiteX4" fmla="*/ 257175 w 280388"/>
              <a:gd name="connsiteY4" fmla="*/ 117712 h 234664"/>
              <a:gd name="connsiteX5" fmla="*/ 185738 w 280388"/>
              <a:gd name="connsiteY5" fmla="*/ 3412 h 234664"/>
              <a:gd name="connsiteX6" fmla="*/ 0 w 280388"/>
              <a:gd name="connsiteY6" fmla="*/ 3412 h 2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388" h="234664">
                <a:moveTo>
                  <a:pt x="85725" y="3412"/>
                </a:moveTo>
                <a:cubicBezTo>
                  <a:pt x="76200" y="70087"/>
                  <a:pt x="40815" y="138096"/>
                  <a:pt x="57150" y="203437"/>
                </a:cubicBezTo>
                <a:cubicBezTo>
                  <a:pt x="64455" y="232658"/>
                  <a:pt x="142875" y="232012"/>
                  <a:pt x="142875" y="232012"/>
                </a:cubicBezTo>
                <a:cubicBezTo>
                  <a:pt x="185738" y="227250"/>
                  <a:pt x="240968" y="248220"/>
                  <a:pt x="271463" y="217725"/>
                </a:cubicBezTo>
                <a:cubicBezTo>
                  <a:pt x="295276" y="193912"/>
                  <a:pt x="264747" y="150526"/>
                  <a:pt x="257175" y="117712"/>
                </a:cubicBezTo>
                <a:cubicBezTo>
                  <a:pt x="249280" y="83500"/>
                  <a:pt x="238777" y="10042"/>
                  <a:pt x="185738" y="3412"/>
                </a:cubicBezTo>
                <a:cubicBezTo>
                  <a:pt x="124303" y="-4267"/>
                  <a:pt x="61913" y="3412"/>
                  <a:pt x="0" y="3412"/>
                </a:cubicBezTo>
              </a:path>
            </a:pathLst>
          </a:cu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2837" y="996380"/>
            <a:ext cx="3031723" cy="860994"/>
            <a:chOff x="42837" y="996380"/>
            <a:chExt cx="3031723" cy="860994"/>
          </a:xfrm>
        </p:grpSpPr>
        <p:sp>
          <p:nvSpPr>
            <p:cNvPr id="8" name="Freeform 7"/>
            <p:cNvSpPr/>
            <p:nvPr/>
          </p:nvSpPr>
          <p:spPr>
            <a:xfrm>
              <a:off x="42837" y="1272549"/>
              <a:ext cx="1471874" cy="584825"/>
            </a:xfrm>
            <a:custGeom>
              <a:avLst/>
              <a:gdLst>
                <a:gd name="connsiteX0" fmla="*/ 800126 w 1471874"/>
                <a:gd name="connsiteY0" fmla="*/ 117050 h 688550"/>
                <a:gd name="connsiteX1" fmla="*/ 200051 w 1471874"/>
                <a:gd name="connsiteY1" fmla="*/ 145625 h 688550"/>
                <a:gd name="connsiteX2" fmla="*/ 28601 w 1471874"/>
                <a:gd name="connsiteY2" fmla="*/ 174200 h 688550"/>
                <a:gd name="connsiteX3" fmla="*/ 26 w 1471874"/>
                <a:gd name="connsiteY3" fmla="*/ 217063 h 688550"/>
                <a:gd name="connsiteX4" fmla="*/ 28601 w 1471874"/>
                <a:gd name="connsiteY4" fmla="*/ 345650 h 688550"/>
                <a:gd name="connsiteX5" fmla="*/ 71463 w 1471874"/>
                <a:gd name="connsiteY5" fmla="*/ 388513 h 688550"/>
                <a:gd name="connsiteX6" fmla="*/ 128613 w 1471874"/>
                <a:gd name="connsiteY6" fmla="*/ 474238 h 688550"/>
                <a:gd name="connsiteX7" fmla="*/ 214338 w 1471874"/>
                <a:gd name="connsiteY7" fmla="*/ 545675 h 688550"/>
                <a:gd name="connsiteX8" fmla="*/ 342926 w 1471874"/>
                <a:gd name="connsiteY8" fmla="*/ 631400 h 688550"/>
                <a:gd name="connsiteX9" fmla="*/ 385788 w 1471874"/>
                <a:gd name="connsiteY9" fmla="*/ 659975 h 688550"/>
                <a:gd name="connsiteX10" fmla="*/ 442938 w 1471874"/>
                <a:gd name="connsiteY10" fmla="*/ 674263 h 688550"/>
                <a:gd name="connsiteX11" fmla="*/ 485801 w 1471874"/>
                <a:gd name="connsiteY11" fmla="*/ 688550 h 688550"/>
                <a:gd name="connsiteX12" fmla="*/ 1014438 w 1471874"/>
                <a:gd name="connsiteY12" fmla="*/ 674263 h 688550"/>
                <a:gd name="connsiteX13" fmla="*/ 1171601 w 1471874"/>
                <a:gd name="connsiteY13" fmla="*/ 645688 h 688550"/>
                <a:gd name="connsiteX14" fmla="*/ 1271613 w 1471874"/>
                <a:gd name="connsiteY14" fmla="*/ 631400 h 688550"/>
                <a:gd name="connsiteX15" fmla="*/ 1428776 w 1471874"/>
                <a:gd name="connsiteY15" fmla="*/ 588538 h 688550"/>
                <a:gd name="connsiteX16" fmla="*/ 1471638 w 1471874"/>
                <a:gd name="connsiteY16" fmla="*/ 502813 h 688550"/>
                <a:gd name="connsiteX17" fmla="*/ 1400201 w 1471874"/>
                <a:gd name="connsiteY17" fmla="*/ 402800 h 688550"/>
                <a:gd name="connsiteX18" fmla="*/ 1257326 w 1471874"/>
                <a:gd name="connsiteY18" fmla="*/ 317075 h 688550"/>
                <a:gd name="connsiteX19" fmla="*/ 1128738 w 1471874"/>
                <a:gd name="connsiteY19" fmla="*/ 245638 h 688550"/>
                <a:gd name="connsiteX20" fmla="*/ 1000151 w 1471874"/>
                <a:gd name="connsiteY20" fmla="*/ 174200 h 688550"/>
                <a:gd name="connsiteX21" fmla="*/ 943001 w 1471874"/>
                <a:gd name="connsiteY21" fmla="*/ 131338 h 688550"/>
                <a:gd name="connsiteX22" fmla="*/ 900138 w 1471874"/>
                <a:gd name="connsiteY22" fmla="*/ 102763 h 688550"/>
                <a:gd name="connsiteX23" fmla="*/ 842988 w 1471874"/>
                <a:gd name="connsiteY23" fmla="*/ 59900 h 688550"/>
                <a:gd name="connsiteX24" fmla="*/ 800126 w 1471874"/>
                <a:gd name="connsiteY24" fmla="*/ 45613 h 688550"/>
                <a:gd name="connsiteX25" fmla="*/ 757263 w 1471874"/>
                <a:gd name="connsiteY25" fmla="*/ 17038 h 688550"/>
                <a:gd name="connsiteX26" fmla="*/ 600101 w 1471874"/>
                <a:gd name="connsiteY26" fmla="*/ 2750 h 68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71874" h="688550">
                  <a:moveTo>
                    <a:pt x="800126" y="117050"/>
                  </a:moveTo>
                  <a:cubicBezTo>
                    <a:pt x="-55360" y="140814"/>
                    <a:pt x="507686" y="101677"/>
                    <a:pt x="200051" y="145625"/>
                  </a:cubicBezTo>
                  <a:cubicBezTo>
                    <a:pt x="43973" y="167922"/>
                    <a:pt x="134402" y="147751"/>
                    <a:pt x="28601" y="174200"/>
                  </a:cubicBezTo>
                  <a:cubicBezTo>
                    <a:pt x="19076" y="188488"/>
                    <a:pt x="1922" y="199996"/>
                    <a:pt x="26" y="217063"/>
                  </a:cubicBezTo>
                  <a:cubicBezTo>
                    <a:pt x="-715" y="223735"/>
                    <a:pt x="14252" y="324126"/>
                    <a:pt x="28601" y="345650"/>
                  </a:cubicBezTo>
                  <a:cubicBezTo>
                    <a:pt x="39809" y="362462"/>
                    <a:pt x="59058" y="372564"/>
                    <a:pt x="71463" y="388513"/>
                  </a:cubicBezTo>
                  <a:cubicBezTo>
                    <a:pt x="92547" y="415622"/>
                    <a:pt x="100038" y="455188"/>
                    <a:pt x="128613" y="474238"/>
                  </a:cubicBezTo>
                  <a:cubicBezTo>
                    <a:pt x="223344" y="537391"/>
                    <a:pt x="118085" y="463172"/>
                    <a:pt x="214338" y="545675"/>
                  </a:cubicBezTo>
                  <a:cubicBezTo>
                    <a:pt x="265561" y="589581"/>
                    <a:pt x="283889" y="594502"/>
                    <a:pt x="342926" y="631400"/>
                  </a:cubicBezTo>
                  <a:cubicBezTo>
                    <a:pt x="357487" y="640501"/>
                    <a:pt x="370005" y="653211"/>
                    <a:pt x="385788" y="659975"/>
                  </a:cubicBezTo>
                  <a:cubicBezTo>
                    <a:pt x="403837" y="667710"/>
                    <a:pt x="424057" y="668869"/>
                    <a:pt x="442938" y="674263"/>
                  </a:cubicBezTo>
                  <a:cubicBezTo>
                    <a:pt x="457419" y="678400"/>
                    <a:pt x="471513" y="683788"/>
                    <a:pt x="485801" y="688550"/>
                  </a:cubicBezTo>
                  <a:lnTo>
                    <a:pt x="1014438" y="674263"/>
                  </a:lnTo>
                  <a:cubicBezTo>
                    <a:pt x="1125574" y="669211"/>
                    <a:pt x="1086629" y="661137"/>
                    <a:pt x="1171601" y="645688"/>
                  </a:cubicBezTo>
                  <a:cubicBezTo>
                    <a:pt x="1204734" y="639664"/>
                    <a:pt x="1238591" y="638004"/>
                    <a:pt x="1271613" y="631400"/>
                  </a:cubicBezTo>
                  <a:cubicBezTo>
                    <a:pt x="1352178" y="615287"/>
                    <a:pt x="1367195" y="609064"/>
                    <a:pt x="1428776" y="588538"/>
                  </a:cubicBezTo>
                  <a:cubicBezTo>
                    <a:pt x="1439256" y="572818"/>
                    <a:pt x="1475118" y="527170"/>
                    <a:pt x="1471638" y="502813"/>
                  </a:cubicBezTo>
                  <a:cubicBezTo>
                    <a:pt x="1466431" y="466363"/>
                    <a:pt x="1427382" y="423941"/>
                    <a:pt x="1400201" y="402800"/>
                  </a:cubicBezTo>
                  <a:cubicBezTo>
                    <a:pt x="1313063" y="335026"/>
                    <a:pt x="1335079" y="360271"/>
                    <a:pt x="1257326" y="317075"/>
                  </a:cubicBezTo>
                  <a:cubicBezTo>
                    <a:pt x="1095864" y="227375"/>
                    <a:pt x="1265764" y="314151"/>
                    <a:pt x="1128738" y="245638"/>
                  </a:cubicBezTo>
                  <a:cubicBezTo>
                    <a:pt x="1041125" y="158022"/>
                    <a:pt x="1140007" y="244127"/>
                    <a:pt x="1000151" y="174200"/>
                  </a:cubicBezTo>
                  <a:cubicBezTo>
                    <a:pt x="978853" y="163551"/>
                    <a:pt x="962378" y="145179"/>
                    <a:pt x="943001" y="131338"/>
                  </a:cubicBezTo>
                  <a:cubicBezTo>
                    <a:pt x="929028" y="121357"/>
                    <a:pt x="914111" y="112744"/>
                    <a:pt x="900138" y="102763"/>
                  </a:cubicBezTo>
                  <a:cubicBezTo>
                    <a:pt x="880761" y="88922"/>
                    <a:pt x="863663" y="71714"/>
                    <a:pt x="842988" y="59900"/>
                  </a:cubicBezTo>
                  <a:cubicBezTo>
                    <a:pt x="829912" y="52428"/>
                    <a:pt x="814413" y="50375"/>
                    <a:pt x="800126" y="45613"/>
                  </a:cubicBezTo>
                  <a:cubicBezTo>
                    <a:pt x="785838" y="36088"/>
                    <a:pt x="772622" y="24717"/>
                    <a:pt x="757263" y="17038"/>
                  </a:cubicBezTo>
                  <a:cubicBezTo>
                    <a:pt x="704590" y="-9299"/>
                    <a:pt x="662841" y="2750"/>
                    <a:pt x="600101" y="2750"/>
                  </a:cubicBezTo>
                </a:path>
              </a:pathLst>
            </a:cu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6652" y="996380"/>
              <a:ext cx="1487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432FF"/>
                  </a:solidFill>
                </a:rPr>
                <a:t>lemma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  <p:cxnSp>
          <p:nvCxnSpPr>
            <p:cNvPr id="18" name="Straight Arrow Connector 17"/>
            <p:cNvCxnSpPr>
              <a:endCxn id="8" idx="20"/>
            </p:cNvCxnSpPr>
            <p:nvPr/>
          </p:nvCxnSpPr>
          <p:spPr>
            <a:xfrm flipH="1">
              <a:off x="1042988" y="1356105"/>
              <a:ext cx="685800" cy="64402"/>
            </a:xfrm>
            <a:prstGeom prst="straightConnector1">
              <a:avLst/>
            </a:prstGeom>
            <a:ln w="22225">
              <a:solidFill>
                <a:srgbClr val="0432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>
            <a:endCxn id="13" idx="0"/>
          </p:cNvCxnSpPr>
          <p:nvPr/>
        </p:nvCxnSpPr>
        <p:spPr>
          <a:xfrm>
            <a:off x="4402889" y="1435533"/>
            <a:ext cx="328294" cy="586853"/>
          </a:xfrm>
          <a:prstGeom prst="straightConnector1">
            <a:avLst/>
          </a:prstGeom>
          <a:ln w="2222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94686" y="1427714"/>
            <a:ext cx="4069146" cy="1648633"/>
          </a:xfrm>
          <a:prstGeom prst="straightConnector1">
            <a:avLst/>
          </a:prstGeom>
          <a:ln w="2222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66001" y="1455469"/>
            <a:ext cx="4059735" cy="3327743"/>
          </a:xfrm>
          <a:prstGeom prst="straightConnector1">
            <a:avLst/>
          </a:prstGeom>
          <a:ln w="2222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6" idx="5"/>
          </p:cNvCxnSpPr>
          <p:nvPr/>
        </p:nvCxnSpPr>
        <p:spPr>
          <a:xfrm flipH="1">
            <a:off x="271350" y="1442740"/>
            <a:ext cx="4179445" cy="4682152"/>
          </a:xfrm>
          <a:prstGeom prst="straightConnector1">
            <a:avLst/>
          </a:prstGeom>
          <a:ln w="2222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5" idx="6"/>
          </p:cNvCxnSpPr>
          <p:nvPr/>
        </p:nvCxnSpPr>
        <p:spPr>
          <a:xfrm>
            <a:off x="4382480" y="1455469"/>
            <a:ext cx="301074" cy="1162240"/>
          </a:xfrm>
          <a:prstGeom prst="straightConnector1">
            <a:avLst/>
          </a:prstGeom>
          <a:ln w="2222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66497" y="971566"/>
            <a:ext cx="205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definition</a:t>
            </a:r>
            <a:endParaRPr lang="en-US" b="1" dirty="0">
              <a:solidFill>
                <a:srgbClr val="0432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309097" y="1595170"/>
            <a:ext cx="244104" cy="423804"/>
          </a:xfrm>
          <a:prstGeom prst="straightConnector1">
            <a:avLst/>
          </a:prstGeom>
          <a:ln w="2222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35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define a word as a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534399" cy="4648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Called an "embedding" </a:t>
            </a:r>
            <a:r>
              <a:rPr lang="en-US" sz="3200" dirty="0"/>
              <a:t>because it's embedded into a space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The standard way to represent meaning in NLP</a:t>
            </a:r>
          </a:p>
          <a:p>
            <a:r>
              <a:rPr lang="en-US" sz="3200" dirty="0">
                <a:solidFill>
                  <a:srgbClr val="FF0000"/>
                </a:solidFill>
              </a:rPr>
              <a:t>Fine-grained model of meaning for similarity </a:t>
            </a:r>
          </a:p>
          <a:p>
            <a:pPr lvl="1"/>
            <a:r>
              <a:rPr lang="en-US" sz="2800" dirty="0"/>
              <a:t>NLP tasks like sentiment analysis</a:t>
            </a:r>
          </a:p>
          <a:p>
            <a:pPr lvl="2"/>
            <a:r>
              <a:rPr lang="en-US" sz="2400" dirty="0">
                <a:solidFill>
                  <a:srgbClr val="FF0000"/>
                </a:solidFill>
              </a:rPr>
              <a:t>With words,  requires </a:t>
            </a:r>
            <a:r>
              <a:rPr lang="en-US" sz="2400" b="1" dirty="0">
                <a:solidFill>
                  <a:srgbClr val="FF0000"/>
                </a:solidFill>
              </a:rPr>
              <a:t>same</a:t>
            </a:r>
            <a:r>
              <a:rPr lang="en-US" sz="2400" dirty="0">
                <a:solidFill>
                  <a:srgbClr val="FF0000"/>
                </a:solidFill>
              </a:rPr>
              <a:t> word to be in training and test</a:t>
            </a:r>
          </a:p>
          <a:p>
            <a:pPr lvl="2"/>
            <a:r>
              <a:rPr lang="en-US" sz="2400" dirty="0">
                <a:solidFill>
                  <a:srgbClr val="FF0000"/>
                </a:solidFill>
              </a:rPr>
              <a:t>With embeddings: ok if </a:t>
            </a:r>
            <a:r>
              <a:rPr lang="en-US" sz="2400" b="1" dirty="0">
                <a:solidFill>
                  <a:srgbClr val="FF0000"/>
                </a:solidFill>
              </a:rPr>
              <a:t>similar</a:t>
            </a:r>
            <a:r>
              <a:rPr lang="en-US" sz="2400" dirty="0">
                <a:solidFill>
                  <a:srgbClr val="FF0000"/>
                </a:solidFill>
              </a:rPr>
              <a:t> words occurred!!! </a:t>
            </a:r>
          </a:p>
          <a:p>
            <a:pPr lvl="1"/>
            <a:r>
              <a:rPr lang="en-US" sz="2800" dirty="0"/>
              <a:t>Question answering, conversational agents, </a:t>
            </a:r>
            <a:r>
              <a:rPr lang="en-US" sz="2800" dirty="0" smtClean="0"/>
              <a:t>etc.</a:t>
            </a:r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4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18BE4-92B8-FD4A-9CFC-7E5F7989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We'll introduce 2 kinds of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3C9F9A-F83A-1845-89F9-1002B5D6C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Tf-idf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sz="2400" dirty="0"/>
              <a:t>A common </a:t>
            </a:r>
            <a:r>
              <a:rPr lang="en-US" sz="2400" dirty="0">
                <a:solidFill>
                  <a:srgbClr val="FF0000"/>
                </a:solidFill>
              </a:rPr>
              <a:t>baseline</a:t>
            </a:r>
            <a:r>
              <a:rPr lang="en-US" sz="2400" dirty="0"/>
              <a:t> model</a:t>
            </a:r>
          </a:p>
          <a:p>
            <a:pPr lvl="1"/>
            <a:r>
              <a:rPr lang="en-US" sz="2400" dirty="0" smtClean="0"/>
              <a:t>Words </a:t>
            </a:r>
            <a:r>
              <a:rPr lang="en-US" sz="2400" dirty="0"/>
              <a:t>are represented by a </a:t>
            </a:r>
            <a:r>
              <a:rPr lang="en-US" sz="2400" dirty="0">
                <a:solidFill>
                  <a:srgbClr val="FF0000"/>
                </a:solidFill>
              </a:rPr>
              <a:t>simple function of the counts of nearby </a:t>
            </a:r>
            <a:r>
              <a:rPr lang="en-US" sz="2400" dirty="0" smtClean="0">
                <a:solidFill>
                  <a:srgbClr val="FF0000"/>
                </a:solidFill>
              </a:rPr>
              <a:t>words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Sparse</a:t>
            </a:r>
            <a:r>
              <a:rPr lang="en-US" sz="2400" dirty="0"/>
              <a:t> </a:t>
            </a:r>
            <a:r>
              <a:rPr lang="en-US" sz="2400" dirty="0" smtClean="0"/>
              <a:t>vectors</a:t>
            </a:r>
            <a:endParaRPr lang="en-US" sz="2400" dirty="0"/>
          </a:p>
          <a:p>
            <a:r>
              <a:rPr lang="en-US" sz="2800" dirty="0">
                <a:solidFill>
                  <a:srgbClr val="0000FF"/>
                </a:solidFill>
              </a:rPr>
              <a:t>Word2vec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Dense</a:t>
            </a:r>
            <a:r>
              <a:rPr lang="en-US" sz="2400" dirty="0"/>
              <a:t> vectors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Representation is created by training a classifier to distinguish nearby and far-away words</a:t>
            </a:r>
          </a:p>
        </p:txBody>
      </p:sp>
    </p:spTree>
    <p:extLst>
      <p:ext uri="{BB962C8B-B14F-4D97-AF65-F5344CB8AC3E}">
        <p14:creationId xmlns:p14="http://schemas.microsoft.com/office/powerpoint/2010/main" val="384840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FC371-A20E-3449-A100-5603F9AA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Term-document matrix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CB4F4FE-2007-E043-B405-8FB245FCD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5" y="3200400"/>
            <a:ext cx="8737487" cy="1482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F32829-5579-0044-B177-C8647F945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8" y="3213638"/>
            <a:ext cx="8763960" cy="1456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DD1A96-C2E5-0943-ADD9-A7A57A074AA9}"/>
              </a:ext>
            </a:extLst>
          </p:cNvPr>
          <p:cNvSpPr txBox="1"/>
          <p:nvPr/>
        </p:nvSpPr>
        <p:spPr>
          <a:xfrm>
            <a:off x="822960" y="2207270"/>
            <a:ext cx="7638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Each document is represented by a vector of words</a:t>
            </a:r>
          </a:p>
        </p:txBody>
      </p:sp>
    </p:spTree>
    <p:extLst>
      <p:ext uri="{BB962C8B-B14F-4D97-AF65-F5344CB8AC3E}">
        <p14:creationId xmlns:p14="http://schemas.microsoft.com/office/powerpoint/2010/main" val="1400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E7582-C8D6-4B4C-974A-95CC0FA7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document vectors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26F0B48-3189-D046-A474-331B62D1B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" y="2057400"/>
            <a:ext cx="8548434" cy="3733799"/>
          </a:xfrm>
        </p:spPr>
      </p:pic>
    </p:spTree>
    <p:extLst>
      <p:ext uri="{BB962C8B-B14F-4D97-AF65-F5344CB8AC3E}">
        <p14:creationId xmlns:p14="http://schemas.microsoft.com/office/powerpoint/2010/main" val="263002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A3447-D06E-7F4F-96AD-52B28B1D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96250"/>
            <a:ext cx="7543800" cy="822950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are the basis of information retrieval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9097A0E-6E21-AB4B-A49A-EFDC8AF9C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254539" cy="1371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9B99D0-E0B8-DA4F-A6BC-50A75EDCF204}"/>
              </a:ext>
            </a:extLst>
          </p:cNvPr>
          <p:cNvSpPr txBox="1"/>
          <p:nvPr/>
        </p:nvSpPr>
        <p:spPr>
          <a:xfrm>
            <a:off x="685800" y="3317353"/>
            <a:ext cx="74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Vectors are similar for the two comedies</a:t>
            </a:r>
          </a:p>
          <a:p>
            <a:r>
              <a:rPr lang="en-US" sz="2800" i="1" dirty="0"/>
              <a:t>	As You like It  </a:t>
            </a:r>
            <a:r>
              <a:rPr lang="en-US" sz="2800" dirty="0"/>
              <a:t>[1,2,37,5], </a:t>
            </a:r>
          </a:p>
          <a:p>
            <a:r>
              <a:rPr lang="en-US" sz="2800" i="1" dirty="0"/>
              <a:t>	Twelfth Night </a:t>
            </a:r>
            <a:r>
              <a:rPr lang="en-US" sz="2800" dirty="0"/>
              <a:t>[1,2,58,117]</a:t>
            </a:r>
          </a:p>
          <a:p>
            <a:endParaRPr lang="en-US" sz="2000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Comedies </a:t>
            </a:r>
            <a:r>
              <a:rPr lang="en-US" sz="3200" dirty="0">
                <a:solidFill>
                  <a:srgbClr val="FF0000"/>
                </a:solidFill>
              </a:rPr>
              <a:t>have more fools and clowns and fewer soldiers and battles.</a:t>
            </a:r>
          </a:p>
        </p:txBody>
      </p:sp>
    </p:spTree>
    <p:extLst>
      <p:ext uri="{BB962C8B-B14F-4D97-AF65-F5344CB8AC3E}">
        <p14:creationId xmlns:p14="http://schemas.microsoft.com/office/powerpoint/2010/main" val="376492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EC7D5-F149-BE46-BEF9-7AC27820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can be vectors too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27C6AF-7C63-BA43-9D3B-9299FAF3169E}"/>
              </a:ext>
            </a:extLst>
          </p:cNvPr>
          <p:cNvSpPr txBox="1"/>
          <p:nvPr/>
        </p:nvSpPr>
        <p:spPr>
          <a:xfrm>
            <a:off x="1143000" y="3810000"/>
            <a:ext cx="6999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Battle</a:t>
            </a:r>
            <a:r>
              <a:rPr lang="en-US" sz="2800" dirty="0"/>
              <a:t> is "the kind of word that occurs in Julius Caesar and Henry V"</a:t>
            </a:r>
          </a:p>
          <a:p>
            <a:endParaRPr lang="en-US" sz="2800" dirty="0"/>
          </a:p>
          <a:p>
            <a:r>
              <a:rPr lang="en-US" sz="2800" i="1" dirty="0"/>
              <a:t>Clown</a:t>
            </a:r>
            <a:r>
              <a:rPr lang="en-US" sz="2800" dirty="0"/>
              <a:t> is "the kind of word that occurs a lot in Twelfth Night and a bit in As You Like It"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99722" b="-99722"/>
          <a:stretch>
            <a:fillRect/>
          </a:stretch>
        </p:blipFill>
        <p:spPr>
          <a:xfrm>
            <a:off x="762000" y="457200"/>
            <a:ext cx="7543801" cy="4023360"/>
          </a:xfrm>
        </p:spPr>
      </p:pic>
    </p:spTree>
    <p:extLst>
      <p:ext uri="{BB962C8B-B14F-4D97-AF65-F5344CB8AC3E}">
        <p14:creationId xmlns:p14="http://schemas.microsoft.com/office/powerpoint/2010/main" val="367929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577909" y="5181600"/>
            <a:ext cx="6096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78109" y="5181600"/>
            <a:ext cx="6096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977709" y="5791200"/>
            <a:ext cx="13716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492309" y="5791200"/>
            <a:ext cx="6096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16" y="286604"/>
            <a:ext cx="8521284" cy="1450757"/>
          </a:xfrm>
        </p:spPr>
        <p:txBody>
          <a:bodyPr>
            <a:normAutofit/>
          </a:bodyPr>
          <a:lstStyle/>
          <a:p>
            <a:r>
              <a:rPr lang="en-US" dirty="0"/>
              <a:t>More common: word-word matrix</a:t>
            </a:r>
            <a:br>
              <a:rPr lang="en-US" dirty="0"/>
            </a:br>
            <a:r>
              <a:rPr lang="en-US" dirty="0"/>
              <a:t>(or "term-context matrix")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534400" cy="333375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Two </a:t>
            </a:r>
            <a:r>
              <a:rPr lang="en-US" sz="2800" b="1" dirty="0">
                <a:solidFill>
                  <a:srgbClr val="FF0000"/>
                </a:solidFill>
              </a:rPr>
              <a:t>words</a:t>
            </a:r>
            <a:r>
              <a:rPr lang="en-US" sz="2800" dirty="0">
                <a:solidFill>
                  <a:srgbClr val="FF0000"/>
                </a:solidFill>
              </a:rPr>
              <a:t> are similar in meaning if their context vectors are similar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750" y="72390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rot="16200000">
            <a:off x="5684399" y="2686050"/>
            <a:ext cx="304800" cy="5905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5673161" y="2381250"/>
            <a:ext cx="304798" cy="5905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937000"/>
              </p:ext>
            </p:extLst>
          </p:nvPr>
        </p:nvGraphicFramePr>
        <p:xfrm>
          <a:off x="649266" y="4800600"/>
          <a:ext cx="7987884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" name="Worksheet" r:id="rId3" imgW="7734300" imgH="4648200" progId="Excel.Sheet.12">
                  <p:embed/>
                </p:oleObj>
              </mc:Choice>
              <mc:Fallback>
                <p:oleObj name="Worksheet" r:id="rId3" imgW="7734300" imgH="4648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266" y="4800600"/>
                        <a:ext cx="7987884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F3EF14-D0EA-3648-A881-4A5986659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323990"/>
            <a:ext cx="7397599" cy="8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5F2B2-DA96-F749-AC1D-9C11BF68E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B414293-A28B-0B4A-860A-D4AA3E9B1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38400"/>
            <a:ext cx="5674287" cy="3749675"/>
          </a:xfrm>
        </p:spPr>
      </p:pic>
    </p:spTree>
    <p:extLst>
      <p:ext uri="{BB962C8B-B14F-4D97-AF65-F5344CB8AC3E}">
        <p14:creationId xmlns:p14="http://schemas.microsoft.com/office/powerpoint/2010/main" val="92500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</a:t>
            </a:r>
            <a:r>
              <a:rPr lang="en-US" dirty="0"/>
              <a:t>from </a:t>
            </a:r>
            <a:r>
              <a:rPr lang="en-US" dirty="0" err="1"/>
              <a:t>Europarl</a:t>
            </a:r>
            <a:r>
              <a:rPr lang="en-US" dirty="0"/>
              <a:t> corpus (Koehn, 2005):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108" r="-6108"/>
          <a:stretch>
            <a:fillRect/>
          </a:stretch>
        </p:blipFill>
        <p:spPr>
          <a:xfrm>
            <a:off x="822325" y="1447800"/>
            <a:ext cx="6340475" cy="37159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257800"/>
            <a:ext cx="6096000" cy="119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2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52B04-9355-334F-AD9A-6B6EA835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from linear algebra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CEEEBFA-13AF-7348-B6DB-F3B6F631E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" y="2667000"/>
            <a:ext cx="8839200" cy="1163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29FBEB-6490-CC44-B388-9468134F7DF8}"/>
              </a:ext>
            </a:extLst>
          </p:cNvPr>
          <p:cNvSpPr txBox="1"/>
          <p:nvPr/>
        </p:nvSpPr>
        <p:spPr>
          <a:xfrm>
            <a:off x="1098313" y="4872335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length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E96976-8783-DD49-B051-A534C929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191000"/>
            <a:ext cx="2199525" cy="16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5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 pepper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Sense 1: spice from pepper plant</a:t>
            </a:r>
          </a:p>
          <a:p>
            <a:pPr marL="0" indent="0">
              <a:buNone/>
            </a:pPr>
            <a:r>
              <a:rPr lang="en-US" sz="3200" dirty="0"/>
              <a:t>Sense 2: the pepper plant itself</a:t>
            </a:r>
          </a:p>
          <a:p>
            <a:pPr marL="0" indent="0">
              <a:buNone/>
            </a:pPr>
            <a:r>
              <a:rPr lang="en-US" sz="3200" dirty="0"/>
              <a:t>Sense 3: another similar plant (Jamaican pepper)</a:t>
            </a:r>
          </a:p>
          <a:p>
            <a:pPr marL="0" indent="0">
              <a:buNone/>
            </a:pPr>
            <a:r>
              <a:rPr lang="en-US" sz="3200" dirty="0"/>
              <a:t>Sense 4: another plant with peppercorns (California pepper)</a:t>
            </a:r>
          </a:p>
          <a:p>
            <a:pPr marL="0" indent="0">
              <a:buNone/>
            </a:pPr>
            <a:r>
              <a:rPr lang="en-US" sz="3200" dirty="0"/>
              <a:t>Sense 5: </a:t>
            </a:r>
            <a:r>
              <a:rPr lang="en-US" sz="3200" i="1" dirty="0"/>
              <a:t>capsicum</a:t>
            </a:r>
            <a:r>
              <a:rPr lang="en-US" sz="3200" dirty="0"/>
              <a:t> (i.e. chili, paprika, bell pepper,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845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685800" y="857250"/>
            <a:ext cx="8686800" cy="4496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Cosine for computing similarity</a:t>
            </a:r>
          </a:p>
        </p:txBody>
      </p:sp>
      <p:sp>
        <p:nvSpPr>
          <p:cNvPr id="54278" name="TextBox 10"/>
          <p:cNvSpPr txBox="1">
            <a:spLocks noChangeArrowheads="1"/>
          </p:cNvSpPr>
          <p:nvPr/>
        </p:nvSpPr>
        <p:spPr bwMode="auto">
          <a:xfrm>
            <a:off x="304800" y="4221541"/>
            <a:ext cx="8610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  <a:latin typeface="Calibri (Body)"/>
                <a:cs typeface="Calibri (Body)"/>
              </a:rPr>
              <a:t>v</a:t>
            </a:r>
            <a:r>
              <a:rPr lang="en-US" sz="2800" i="1" baseline="-25000" dirty="0">
                <a:solidFill>
                  <a:srgbClr val="0000FF"/>
                </a:solidFill>
                <a:latin typeface="Calibri (Body)"/>
                <a:cs typeface="Calibri (Body)"/>
              </a:rPr>
              <a:t>i</a:t>
            </a:r>
            <a:r>
              <a:rPr lang="en-US" sz="2800" dirty="0">
                <a:solidFill>
                  <a:srgbClr val="0000FF"/>
                </a:solidFill>
                <a:latin typeface="Calibri (Body)"/>
                <a:cs typeface="Calibri (Body)"/>
              </a:rPr>
              <a:t> is the count for word </a:t>
            </a:r>
            <a:r>
              <a:rPr lang="en-US" sz="2800" i="1" dirty="0">
                <a:solidFill>
                  <a:srgbClr val="0000FF"/>
                </a:solidFill>
                <a:latin typeface="Calibri (Body)"/>
                <a:cs typeface="Calibri (Body)"/>
              </a:rPr>
              <a:t>v</a:t>
            </a:r>
            <a:r>
              <a:rPr lang="en-US" sz="2800" dirty="0">
                <a:solidFill>
                  <a:srgbClr val="0000FF"/>
                </a:solidFill>
                <a:latin typeface="Calibri (Body)"/>
                <a:cs typeface="Calibri (Body)"/>
              </a:rPr>
              <a:t> in context </a:t>
            </a:r>
            <a:r>
              <a:rPr lang="en-US" sz="2800" i="1" dirty="0" err="1">
                <a:solidFill>
                  <a:srgbClr val="0000FF"/>
                </a:solidFill>
                <a:latin typeface="Calibri (Body)"/>
                <a:cs typeface="Calibri (Body)"/>
              </a:rPr>
              <a:t>i</a:t>
            </a:r>
            <a:r>
              <a:rPr lang="en-US" sz="2800" dirty="0">
                <a:solidFill>
                  <a:srgbClr val="0000FF"/>
                </a:solidFill>
                <a:latin typeface="Calibri (Body)"/>
                <a:cs typeface="Calibri (Body)"/>
              </a:rPr>
              <a:t> </a:t>
            </a:r>
          </a:p>
          <a:p>
            <a:r>
              <a:rPr lang="en-US" sz="2800" i="1" dirty="0" err="1">
                <a:solidFill>
                  <a:srgbClr val="0000FF"/>
                </a:solidFill>
                <a:latin typeface="Calibri (Body)"/>
                <a:cs typeface="Calibri (Body)"/>
              </a:rPr>
              <a:t>w</a:t>
            </a:r>
            <a:r>
              <a:rPr lang="en-US" sz="2800" i="1" baseline="-25000" dirty="0" err="1">
                <a:solidFill>
                  <a:srgbClr val="0000FF"/>
                </a:solidFill>
                <a:latin typeface="Calibri (Body)"/>
                <a:cs typeface="Calibri (Body)"/>
              </a:rPr>
              <a:t>i</a:t>
            </a:r>
            <a:r>
              <a:rPr lang="en-US" sz="2800" dirty="0">
                <a:solidFill>
                  <a:srgbClr val="0000FF"/>
                </a:solidFill>
                <a:latin typeface="Calibri (Body)"/>
                <a:cs typeface="Calibri (Body)"/>
              </a:rPr>
              <a:t> is the count for word </a:t>
            </a:r>
            <a:r>
              <a:rPr lang="en-US" sz="2800" i="1" dirty="0">
                <a:solidFill>
                  <a:srgbClr val="0000FF"/>
                </a:solidFill>
                <a:latin typeface="Calibri (Body)"/>
                <a:cs typeface="Calibri (Body)"/>
              </a:rPr>
              <a:t>w</a:t>
            </a:r>
            <a:r>
              <a:rPr lang="en-US" sz="2800" dirty="0">
                <a:solidFill>
                  <a:srgbClr val="0000FF"/>
                </a:solidFill>
                <a:latin typeface="Calibri (Body)"/>
                <a:cs typeface="Calibri (Body)"/>
              </a:rPr>
              <a:t> in context </a:t>
            </a:r>
            <a:r>
              <a:rPr lang="en-US" sz="2800" i="1" dirty="0" err="1">
                <a:solidFill>
                  <a:srgbClr val="0000FF"/>
                </a:solidFill>
                <a:latin typeface="Calibri (Body)"/>
                <a:cs typeface="Calibri (Body)"/>
              </a:rPr>
              <a:t>i</a:t>
            </a:r>
            <a:r>
              <a:rPr lang="en-US" sz="2800" i="1" dirty="0">
                <a:solidFill>
                  <a:srgbClr val="0000FF"/>
                </a:solidFill>
                <a:latin typeface="Calibri (Body)"/>
                <a:cs typeface="Calibri (Body)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Calibri (Body)"/>
                <a:cs typeface="Calibri (Body)"/>
              </a:rPr>
              <a:t> </a:t>
            </a:r>
          </a:p>
          <a:p>
            <a:endParaRPr lang="en-US" sz="2800" dirty="0">
              <a:solidFill>
                <a:srgbClr val="0000FF"/>
              </a:solidFill>
              <a:latin typeface="Calibri (Body)"/>
              <a:cs typeface="Calibri (Body)"/>
            </a:endParaRPr>
          </a:p>
          <a:p>
            <a:r>
              <a:rPr lang="en-US" sz="2800" dirty="0">
                <a:latin typeface="Calibri (Body)"/>
                <a:cs typeface="Calibri (Body)"/>
              </a:rPr>
              <a:t>Cos(</a:t>
            </a:r>
            <a:r>
              <a:rPr lang="en-US" sz="2800" i="1" dirty="0" err="1">
                <a:latin typeface="Calibri (Body)"/>
                <a:cs typeface="Calibri (Body)"/>
              </a:rPr>
              <a:t>v,w</a:t>
            </a:r>
            <a:r>
              <a:rPr lang="en-US" sz="2800" dirty="0">
                <a:latin typeface="Calibri (Body)"/>
                <a:cs typeface="Calibri (Body)"/>
              </a:rPr>
              <a:t>) is the cosine similarity of </a:t>
            </a:r>
            <a:r>
              <a:rPr lang="en-US" sz="2800" i="1" dirty="0">
                <a:latin typeface="Calibri (Body)"/>
                <a:cs typeface="Calibri (Body)"/>
              </a:rPr>
              <a:t>v</a:t>
            </a:r>
            <a:r>
              <a:rPr lang="en-US" sz="2800" dirty="0">
                <a:latin typeface="Calibri (Body)"/>
                <a:cs typeface="Calibri (Body)"/>
              </a:rPr>
              <a:t> and </a:t>
            </a:r>
            <a:r>
              <a:rPr lang="en-US" sz="2800" i="1" dirty="0">
                <a:latin typeface="Calibri (Body)"/>
                <a:cs typeface="Calibri (Body)"/>
              </a:rPr>
              <a:t>w</a:t>
            </a:r>
            <a:endParaRPr lang="en-US" sz="3200" dirty="0">
              <a:latin typeface="Calibri (Body)"/>
              <a:cs typeface="Calibri (Body)"/>
            </a:endParaRPr>
          </a:p>
        </p:txBody>
      </p:sp>
      <p:cxnSp>
        <p:nvCxnSpPr>
          <p:cNvPr id="54280" name="Straight Arrow Connector 12"/>
          <p:cNvCxnSpPr>
            <a:cxnSpLocks noChangeShapeType="1"/>
          </p:cNvCxnSpPr>
          <p:nvPr/>
        </p:nvCxnSpPr>
        <p:spPr bwMode="auto">
          <a:xfrm>
            <a:off x="5867400" y="5637609"/>
            <a:ext cx="228600" cy="119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54281" name="Straight Arrow Connector 13"/>
          <p:cNvCxnSpPr>
            <a:cxnSpLocks noChangeShapeType="1"/>
          </p:cNvCxnSpPr>
          <p:nvPr/>
        </p:nvCxnSpPr>
        <p:spPr bwMode="auto">
          <a:xfrm>
            <a:off x="6858000" y="5637610"/>
            <a:ext cx="228600" cy="119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54283" name="Straight Arrow Connector 15"/>
          <p:cNvCxnSpPr>
            <a:cxnSpLocks noChangeShapeType="1"/>
          </p:cNvCxnSpPr>
          <p:nvPr/>
        </p:nvCxnSpPr>
        <p:spPr bwMode="auto">
          <a:xfrm>
            <a:off x="1447800" y="5637609"/>
            <a:ext cx="228600" cy="119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54284" name="Straight Arrow Connector 16"/>
          <p:cNvCxnSpPr>
            <a:cxnSpLocks noChangeShapeType="1"/>
          </p:cNvCxnSpPr>
          <p:nvPr/>
        </p:nvCxnSpPr>
        <p:spPr bwMode="auto">
          <a:xfrm>
            <a:off x="1143000" y="5637609"/>
            <a:ext cx="228600" cy="119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54285" name="TextBox 14"/>
          <p:cNvSpPr txBox="1">
            <a:spLocks noChangeArrowheads="1"/>
          </p:cNvSpPr>
          <p:nvPr/>
        </p:nvSpPr>
        <p:spPr bwMode="auto">
          <a:xfrm>
            <a:off x="7620002" y="728216"/>
            <a:ext cx="1143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BFCFF"/>
                </a:solidFill>
              </a:rPr>
              <a:t>Sec. 6.3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495F18-CCD4-9C49-8134-63FE1681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295" y="4191000"/>
            <a:ext cx="2397446" cy="1198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E8DA65-28F6-6F41-A908-3E2DCE16D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310" y="1435903"/>
            <a:ext cx="6595708" cy="252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as a similarity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334000" cy="3333750"/>
          </a:xfrm>
        </p:spPr>
        <p:txBody>
          <a:bodyPr/>
          <a:lstStyle/>
          <a:p>
            <a:r>
              <a:rPr lang="en-US" dirty="0"/>
              <a:t>-1: vectors point in opposite directions </a:t>
            </a:r>
          </a:p>
          <a:p>
            <a:r>
              <a:rPr lang="en-US" dirty="0"/>
              <a:t>+1:  vectors point in same directions</a:t>
            </a:r>
          </a:p>
          <a:p>
            <a:r>
              <a:rPr lang="en-US" dirty="0"/>
              <a:t>0: vectors are </a:t>
            </a:r>
            <a:r>
              <a:rPr lang="en-US" dirty="0" smtClean="0"/>
              <a:t>orthogonal (right angle, independent)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Frequency is non-negative, so  cosine range 0-1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55626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6666" b="16666"/>
          <a:stretch>
            <a:fillRect/>
          </a:stretch>
        </p:blipFill>
        <p:spPr bwMode="auto">
          <a:xfrm>
            <a:off x="5600700" y="1905000"/>
            <a:ext cx="354330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81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55626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2667000"/>
            <a:ext cx="8915400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Which </a:t>
            </a:r>
            <a:r>
              <a:rPr lang="en-US" dirty="0">
                <a:solidFill>
                  <a:srgbClr val="FF0000"/>
                </a:solidFill>
              </a:rPr>
              <a:t>pair of words is more similar?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cosine</a:t>
            </a:r>
            <a:r>
              <a:rPr lang="en-US" dirty="0"/>
              <a:t>(</a:t>
            </a:r>
            <a:r>
              <a:rPr lang="en-US" dirty="0" err="1"/>
              <a:t>apricot,information</a:t>
            </a:r>
            <a:r>
              <a:rPr lang="en-US" dirty="0"/>
              <a:t>) =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cosine(</a:t>
            </a:r>
            <a:r>
              <a:rPr lang="en-US" dirty="0" err="1"/>
              <a:t>digital,information</a:t>
            </a:r>
            <a:r>
              <a:rPr lang="en-US" dirty="0"/>
              <a:t>) =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cosine</a:t>
            </a:r>
            <a:r>
              <a:rPr lang="en-US" dirty="0"/>
              <a:t>(</a:t>
            </a:r>
            <a:r>
              <a:rPr lang="en-US" dirty="0" err="1"/>
              <a:t>apricot,digital</a:t>
            </a:r>
            <a:r>
              <a:rPr lang="en-US" dirty="0"/>
              <a:t>) =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When </a:t>
            </a:r>
            <a:r>
              <a:rPr lang="en-US" sz="2400" dirty="0">
                <a:solidFill>
                  <a:srgbClr val="FF0000"/>
                </a:solidFill>
              </a:rPr>
              <a:t>two vectors are more similar, the cosine is larger but the angle is </a:t>
            </a:r>
            <a:r>
              <a:rPr lang="en-US" sz="2400" dirty="0" smtClean="0">
                <a:solidFill>
                  <a:srgbClr val="FF0000"/>
                </a:solidFill>
              </a:rPr>
              <a:t>smaller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1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426375"/>
              </p:ext>
            </p:extLst>
          </p:nvPr>
        </p:nvGraphicFramePr>
        <p:xfrm>
          <a:off x="304801" y="1676400"/>
          <a:ext cx="4169255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6" name="Equation" r:id="rId3" imgW="2921000" imgH="673100" progId="Equation.3">
                  <p:embed/>
                </p:oleObj>
              </mc:Choice>
              <mc:Fallback>
                <p:oleObj name="Equation" r:id="rId3" imgW="29210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1" y="1676400"/>
                        <a:ext cx="4169255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311972"/>
              </p:ext>
            </p:extLst>
          </p:nvPr>
        </p:nvGraphicFramePr>
        <p:xfrm>
          <a:off x="3276600" y="4818063"/>
          <a:ext cx="13414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7" name="Equation" r:id="rId5" imgW="850900" imgH="279400" progId="Equation.3">
                  <p:embed/>
                </p:oleObj>
              </mc:Choice>
              <mc:Fallback>
                <p:oleObj name="Equation" r:id="rId5" imgW="850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6600" y="4818063"/>
                        <a:ext cx="13414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054487"/>
              </p:ext>
            </p:extLst>
          </p:nvPr>
        </p:nvGraphicFramePr>
        <p:xfrm>
          <a:off x="4586287" y="4818063"/>
          <a:ext cx="1281113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8" name="Equation" r:id="rId7" imgW="812800" imgH="279400" progId="Equation.3">
                  <p:embed/>
                </p:oleObj>
              </mc:Choice>
              <mc:Fallback>
                <p:oleObj name="Equation" r:id="rId7" imgW="812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86287" y="4818063"/>
                        <a:ext cx="1281113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992860"/>
              </p:ext>
            </p:extLst>
          </p:nvPr>
        </p:nvGraphicFramePr>
        <p:xfrm>
          <a:off x="3733800" y="4343400"/>
          <a:ext cx="1919287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9" name="Equation" r:id="rId9" imgW="1219200" imgH="495300" progId="Equation.3">
                  <p:embed/>
                </p:oleObj>
              </mc:Choice>
              <mc:Fallback>
                <p:oleObj name="Equation" r:id="rId9" imgW="1219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3800" y="4343400"/>
                        <a:ext cx="1919287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372935"/>
              </p:ext>
            </p:extLst>
          </p:nvPr>
        </p:nvGraphicFramePr>
        <p:xfrm>
          <a:off x="6096000" y="4648200"/>
          <a:ext cx="380046" cy="25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0" name="Equation" r:id="rId11" imgW="241300" imgH="165100" progId="Equation.3">
                  <p:embed/>
                </p:oleObj>
              </mc:Choice>
              <mc:Fallback>
                <p:oleObj name="Equation" r:id="rId11" imgW="241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96000" y="4648200"/>
                        <a:ext cx="380046" cy="259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2600" y="990600"/>
            <a:ext cx="3377580" cy="1193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863" y="3124200"/>
            <a:ext cx="585573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8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C1098-6E16-1E45-BAEF-458E5DA5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6604"/>
            <a:ext cx="8610600" cy="1450757"/>
          </a:xfrm>
        </p:spPr>
        <p:txBody>
          <a:bodyPr/>
          <a:lstStyle/>
          <a:p>
            <a:r>
              <a:rPr lang="en-US" dirty="0"/>
              <a:t>Visualizing cosines </a:t>
            </a:r>
            <a:r>
              <a:rPr lang="en-US" dirty="0" smtClean="0"/>
              <a:t>(</a:t>
            </a:r>
            <a:r>
              <a:rPr lang="en-US" dirty="0"/>
              <a:t>well, angles)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20D0F5D-49EF-864D-B2EF-D35EDB629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2209801"/>
            <a:ext cx="7010401" cy="4096438"/>
          </a:xfrm>
        </p:spPr>
      </p:pic>
      <p:sp>
        <p:nvSpPr>
          <p:cNvPr id="3" name="Rectangle 2"/>
          <p:cNvSpPr/>
          <p:nvPr/>
        </p:nvSpPr>
        <p:spPr>
          <a:xfrm>
            <a:off x="4038600" y="2286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 that the angle between </a:t>
            </a:r>
            <a:r>
              <a:rPr lang="en-US" i="1" dirty="0">
                <a:solidFill>
                  <a:srgbClr val="FF0000"/>
                </a:solidFill>
              </a:rPr>
              <a:t>digital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i="1" dirty="0">
                <a:solidFill>
                  <a:srgbClr val="FF0000"/>
                </a:solidFill>
              </a:rPr>
              <a:t>information </a:t>
            </a:r>
            <a:r>
              <a:rPr lang="en-US" dirty="0">
                <a:solidFill>
                  <a:srgbClr val="FF0000"/>
                </a:solidFill>
              </a:rPr>
              <a:t>is smaller than the angle between </a:t>
            </a:r>
            <a:r>
              <a:rPr lang="en-US" i="1" dirty="0">
                <a:solidFill>
                  <a:srgbClr val="FF0000"/>
                </a:solidFill>
              </a:rPr>
              <a:t>apricot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i="1" dirty="0">
                <a:solidFill>
                  <a:srgbClr val="FF0000"/>
                </a:solidFill>
              </a:rPr>
              <a:t>information</a:t>
            </a:r>
            <a:r>
              <a:rPr lang="en-US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71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83C39-A3FB-7848-82D3-74D9643E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But raw frequency is a bad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7AC3A-0656-4741-9877-4E979E583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5734"/>
            <a:ext cx="8305799" cy="402336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Frequency is clearly useful</a:t>
            </a:r>
            <a:r>
              <a:rPr lang="en-US" sz="2800" dirty="0">
                <a:solidFill>
                  <a:schemeClr val="tx1"/>
                </a:solidFill>
              </a:rPr>
              <a:t>; if </a:t>
            </a:r>
            <a:r>
              <a:rPr lang="en-US" sz="2800" i="1" dirty="0">
                <a:solidFill>
                  <a:schemeClr val="tx1"/>
                </a:solidFill>
              </a:rPr>
              <a:t>sugar</a:t>
            </a:r>
            <a:r>
              <a:rPr lang="en-US" sz="2800" dirty="0">
                <a:solidFill>
                  <a:schemeClr val="tx1"/>
                </a:solidFill>
              </a:rPr>
              <a:t> appears a lot near </a:t>
            </a:r>
            <a:r>
              <a:rPr lang="en-US" sz="2800" i="1" dirty="0">
                <a:solidFill>
                  <a:schemeClr val="tx1"/>
                </a:solidFill>
              </a:rPr>
              <a:t>apricot</a:t>
            </a:r>
            <a:r>
              <a:rPr lang="en-US" sz="2800" dirty="0">
                <a:solidFill>
                  <a:schemeClr val="tx1"/>
                </a:solidFill>
              </a:rPr>
              <a:t>, that's useful information.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But </a:t>
            </a:r>
            <a:r>
              <a:rPr lang="en-US" sz="2800" dirty="0">
                <a:solidFill>
                  <a:srgbClr val="FF0000"/>
                </a:solidFill>
              </a:rPr>
              <a:t>overly frequent words </a:t>
            </a:r>
            <a:r>
              <a:rPr lang="en-US" sz="2800" dirty="0">
                <a:solidFill>
                  <a:schemeClr val="tx1"/>
                </a:solidFill>
              </a:rPr>
              <a:t>like </a:t>
            </a:r>
            <a:r>
              <a:rPr lang="en-US" sz="2800" i="1" dirty="0">
                <a:solidFill>
                  <a:schemeClr val="tx1"/>
                </a:solidFill>
              </a:rPr>
              <a:t>the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i="1" dirty="0">
                <a:solidFill>
                  <a:schemeClr val="tx1"/>
                </a:solidFill>
              </a:rPr>
              <a:t>it,</a:t>
            </a:r>
            <a:r>
              <a:rPr lang="en-US" sz="2800" dirty="0">
                <a:solidFill>
                  <a:schemeClr val="tx1"/>
                </a:solidFill>
              </a:rPr>
              <a:t> or </a:t>
            </a:r>
            <a:r>
              <a:rPr lang="en-US" sz="2800" i="1" dirty="0">
                <a:solidFill>
                  <a:schemeClr val="tx1"/>
                </a:solidFill>
              </a:rPr>
              <a:t>they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are not very informative</a:t>
            </a:r>
            <a:r>
              <a:rPr lang="en-US" sz="2800" dirty="0">
                <a:solidFill>
                  <a:schemeClr val="tx1"/>
                </a:solidFill>
              </a:rPr>
              <a:t> about the context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Need </a:t>
            </a:r>
            <a:r>
              <a:rPr lang="en-US" sz="2800" dirty="0">
                <a:solidFill>
                  <a:srgbClr val="FF0000"/>
                </a:solidFill>
              </a:rPr>
              <a:t>a function that resolves this frequency paradox!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2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08DA2-DBE7-5A40-A49E-7B1B1888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tf-idf</a:t>
            </a:r>
            <a:r>
              <a:rPr lang="en-US" dirty="0"/>
              <a:t>: combine two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147B1-128E-E448-9977-833E1347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tf</a:t>
            </a:r>
            <a:r>
              <a:rPr lang="en-US" sz="2400" b="1" dirty="0">
                <a:solidFill>
                  <a:srgbClr val="FF0000"/>
                </a:solidFill>
              </a:rPr>
              <a:t>: term frequency</a:t>
            </a:r>
            <a:r>
              <a:rPr lang="en-US" sz="2400" dirty="0"/>
              <a:t>.  Just raw frequency count (or possible log frequency)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Idf</a:t>
            </a:r>
            <a:r>
              <a:rPr lang="en-US" sz="2400" b="1" dirty="0">
                <a:solidFill>
                  <a:srgbClr val="FF0000"/>
                </a:solidFill>
              </a:rPr>
              <a:t>: inverse document frequency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82C7C5-816F-394B-BF1D-93480012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895600"/>
            <a:ext cx="2800350" cy="1294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C2382A-3C9B-6849-BAA4-89D7C68CFA83}"/>
              </a:ext>
            </a:extLst>
          </p:cNvPr>
          <p:cNvSpPr txBox="1"/>
          <p:nvPr/>
        </p:nvSpPr>
        <p:spPr>
          <a:xfrm>
            <a:off x="5791200" y="2895600"/>
            <a:ext cx="277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 # of  docs in collection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5A3EB6-B508-0846-9384-BD0BB5456EBD}"/>
              </a:ext>
            </a:extLst>
          </p:cNvPr>
          <p:cNvSpPr txBox="1"/>
          <p:nvPr/>
        </p:nvSpPr>
        <p:spPr>
          <a:xfrm>
            <a:off x="5653197" y="4437180"/>
            <a:ext cx="271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 of  docs that have word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423397A6-9D76-F14A-BE2C-C759DF61ED2C}"/>
              </a:ext>
            </a:extLst>
          </p:cNvPr>
          <p:cNvSpPr/>
          <p:nvPr/>
        </p:nvSpPr>
        <p:spPr>
          <a:xfrm>
            <a:off x="4960307" y="3068877"/>
            <a:ext cx="864296" cy="388307"/>
          </a:xfrm>
          <a:custGeom>
            <a:avLst/>
            <a:gdLst>
              <a:gd name="connsiteX0" fmla="*/ 864296 w 864296"/>
              <a:gd name="connsiteY0" fmla="*/ 0 h 388307"/>
              <a:gd name="connsiteX1" fmla="*/ 363255 w 864296"/>
              <a:gd name="connsiteY1" fmla="*/ 187890 h 388307"/>
              <a:gd name="connsiteX2" fmla="*/ 0 w 864296"/>
              <a:gd name="connsiteY2" fmla="*/ 388307 h 3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296" h="388307">
                <a:moveTo>
                  <a:pt x="864296" y="0"/>
                </a:moveTo>
                <a:cubicBezTo>
                  <a:pt x="685800" y="61586"/>
                  <a:pt x="507304" y="123172"/>
                  <a:pt x="363255" y="187890"/>
                </a:cubicBezTo>
                <a:cubicBezTo>
                  <a:pt x="219206" y="252608"/>
                  <a:pt x="109603" y="320457"/>
                  <a:pt x="0" y="388307"/>
                </a:cubicBezTo>
              </a:path>
            </a:pathLst>
          </a:custGeom>
          <a:noFill/>
          <a:ln w="34925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1F4FFB37-2E57-2A45-973F-10F199A5A1D5}"/>
              </a:ext>
            </a:extLst>
          </p:cNvPr>
          <p:cNvSpPr/>
          <p:nvPr/>
        </p:nvSpPr>
        <p:spPr>
          <a:xfrm flipV="1">
            <a:off x="4876800" y="4114800"/>
            <a:ext cx="776397" cy="457200"/>
          </a:xfrm>
          <a:custGeom>
            <a:avLst/>
            <a:gdLst>
              <a:gd name="connsiteX0" fmla="*/ 864296 w 864296"/>
              <a:gd name="connsiteY0" fmla="*/ 0 h 388307"/>
              <a:gd name="connsiteX1" fmla="*/ 363255 w 864296"/>
              <a:gd name="connsiteY1" fmla="*/ 187890 h 388307"/>
              <a:gd name="connsiteX2" fmla="*/ 0 w 864296"/>
              <a:gd name="connsiteY2" fmla="*/ 388307 h 3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296" h="388307">
                <a:moveTo>
                  <a:pt x="864296" y="0"/>
                </a:moveTo>
                <a:cubicBezTo>
                  <a:pt x="685800" y="61586"/>
                  <a:pt x="507304" y="123172"/>
                  <a:pt x="363255" y="187890"/>
                </a:cubicBezTo>
                <a:cubicBezTo>
                  <a:pt x="219206" y="252608"/>
                  <a:pt x="109603" y="320457"/>
                  <a:pt x="0" y="388307"/>
                </a:cubicBezTo>
              </a:path>
            </a:pathLst>
          </a:custGeom>
          <a:noFill/>
          <a:ln w="34925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F68A65-07F6-9842-8CA4-96AE954ED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61" y="5726495"/>
            <a:ext cx="2711573" cy="917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6229F8-9A5B-FD4C-A22D-C3B6720AC912}"/>
              </a:ext>
            </a:extLst>
          </p:cNvPr>
          <p:cNvSpPr txBox="1"/>
          <p:nvPr/>
        </p:nvSpPr>
        <p:spPr>
          <a:xfrm>
            <a:off x="822959" y="5128892"/>
            <a:ext cx="5437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tf-idf</a:t>
            </a:r>
            <a:r>
              <a:rPr lang="en-US" sz="2800" dirty="0">
                <a:solidFill>
                  <a:srgbClr val="FF0000"/>
                </a:solidFill>
              </a:rPr>
              <a:t> value for word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in document j: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DD5F20-0050-234C-8683-5819C1CF644B}"/>
              </a:ext>
            </a:extLst>
          </p:cNvPr>
          <p:cNvSpPr txBox="1"/>
          <p:nvPr/>
        </p:nvSpPr>
        <p:spPr>
          <a:xfrm>
            <a:off x="838200" y="4413704"/>
            <a:ext cx="335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Words like "the" have very low </a:t>
            </a:r>
            <a:r>
              <a:rPr lang="en-US" dirty="0" err="1">
                <a:solidFill>
                  <a:srgbClr val="0000FF"/>
                </a:solidFill>
              </a:rPr>
              <a:t>idf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6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08DA2-DBE7-5A40-A49E-7B1B1888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tf-idf</a:t>
            </a:r>
            <a:r>
              <a:rPr lang="en-US" dirty="0"/>
              <a:t>: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147B1-128E-E448-9977-833E1347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Document 1 </a:t>
            </a:r>
            <a:r>
              <a:rPr lang="en-US" sz="2400" dirty="0"/>
              <a:t>It is going to rain today.</a:t>
            </a:r>
          </a:p>
          <a:p>
            <a:r>
              <a:rPr lang="en-US" sz="2400" b="1" dirty="0"/>
              <a:t>Document 2 </a:t>
            </a:r>
            <a:r>
              <a:rPr lang="en-US" sz="2400" dirty="0"/>
              <a:t>Today I am not going outside.</a:t>
            </a:r>
          </a:p>
          <a:p>
            <a:r>
              <a:rPr lang="en-US" sz="2400" b="1" dirty="0"/>
              <a:t>Document 3 </a:t>
            </a:r>
            <a:r>
              <a:rPr lang="en-US" sz="2400" dirty="0"/>
              <a:t>I am going to watch the season premiere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Vocabulary of documents</a:t>
            </a:r>
            <a:endParaRPr lang="en-US" sz="2400" dirty="0"/>
          </a:p>
          <a:p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429000"/>
            <a:ext cx="2921000" cy="265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1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08DA2-DBE7-5A40-A49E-7B1B1888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tf-idf</a:t>
            </a:r>
            <a:r>
              <a:rPr lang="en-US" dirty="0"/>
              <a:t>: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147B1-128E-E448-9977-833E1347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Document 1</a:t>
            </a:r>
            <a:r>
              <a:rPr lang="en-US" sz="2400" dirty="0"/>
              <a:t>—</a:t>
            </a:r>
          </a:p>
          <a:p>
            <a:r>
              <a:rPr lang="en-US" sz="2400" dirty="0"/>
              <a:t>It is going to rain today.</a:t>
            </a:r>
          </a:p>
          <a:p>
            <a:r>
              <a:rPr lang="en-US" sz="2400" dirty="0"/>
              <a:t>Find it’s TF = (Number of repetitions of word in a document) / (# of words in a document</a:t>
            </a:r>
            <a:r>
              <a:rPr lang="en-US" sz="2400" dirty="0" smtClean="0"/>
              <a:t>)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429000"/>
            <a:ext cx="2324100" cy="29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08DA2-DBE7-5A40-A49E-7B1B1888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tf-idf</a:t>
            </a:r>
            <a:r>
              <a:rPr lang="en-US" dirty="0"/>
              <a:t>: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147B1-128E-E448-9977-833E1347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Document </a:t>
            </a:r>
            <a:r>
              <a:rPr lang="en-US" sz="2400" b="1" dirty="0"/>
              <a:t>1 </a:t>
            </a:r>
            <a:r>
              <a:rPr lang="en-US" sz="2400" dirty="0"/>
              <a:t>It is going to rain today.</a:t>
            </a:r>
          </a:p>
          <a:p>
            <a:r>
              <a:rPr lang="en-US" sz="2400" b="1" dirty="0"/>
              <a:t>Document 2 </a:t>
            </a:r>
            <a:r>
              <a:rPr lang="en-US" sz="2400" dirty="0"/>
              <a:t>Today I am not going outside.</a:t>
            </a:r>
          </a:p>
          <a:p>
            <a:r>
              <a:rPr lang="en-US" sz="2400" b="1" dirty="0"/>
              <a:t>Document 3 </a:t>
            </a:r>
            <a:r>
              <a:rPr lang="en-US" sz="2400" dirty="0"/>
              <a:t>I am going to watch the season premiere.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352800"/>
            <a:ext cx="3810000" cy="23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1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08DA2-DBE7-5A40-A49E-7B1B1888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tf-idf</a:t>
            </a:r>
            <a:r>
              <a:rPr lang="en-US" dirty="0"/>
              <a:t>: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147B1-128E-E448-9977-833E1347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Find IDF for documents (we do this for feature names only/ vocab words which have no stop words )</a:t>
            </a:r>
          </a:p>
          <a:p>
            <a:r>
              <a:rPr lang="en-US" sz="2400" dirty="0"/>
              <a:t>IDF =Log[(Number of documents) / (Number of documents containing the word)</a:t>
            </a:r>
            <a:r>
              <a:rPr lang="en-US" sz="2400" dirty="0" smtClean="0"/>
              <a:t>]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200400"/>
            <a:ext cx="4724400" cy="33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2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sense or “concept” is the meaning component of a word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7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08DA2-DBE7-5A40-A49E-7B1B1888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22961"/>
          </a:xfrm>
        </p:spPr>
        <p:txBody>
          <a:bodyPr>
            <a:normAutofit/>
          </a:bodyPr>
          <a:lstStyle/>
          <a:p>
            <a:r>
              <a:rPr lang="en-US" dirty="0" err="1"/>
              <a:t>tf-idf</a:t>
            </a:r>
            <a:r>
              <a:rPr lang="en-US" dirty="0"/>
              <a:t>: </a:t>
            </a:r>
            <a:r>
              <a:rPr lang="en-US" dirty="0" smtClean="0"/>
              <a:t>Final </a:t>
            </a:r>
            <a:r>
              <a:rPr lang="en-US" dirty="0"/>
              <a:t>TF-IDF = TF * </a:t>
            </a:r>
            <a:r>
              <a:rPr lang="en-US" dirty="0" smtClean="0"/>
              <a:t>IDF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147B1-128E-E448-9977-833E1347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143000"/>
            <a:ext cx="7236669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267200"/>
            <a:ext cx="7239000" cy="20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9248B-1848-9F49-9FC0-B9CD13B2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dirty="0" err="1"/>
              <a:t>tf-idf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638B3-8744-0347-A4D7-CD726FB6E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45734"/>
            <a:ext cx="8458199" cy="4707466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Compare two words </a:t>
            </a:r>
            <a:r>
              <a:rPr lang="en-US" sz="3200" dirty="0"/>
              <a:t>using </a:t>
            </a:r>
            <a:r>
              <a:rPr lang="en-US" sz="3200" dirty="0" err="1"/>
              <a:t>tf-idf</a:t>
            </a:r>
            <a:r>
              <a:rPr lang="en-US" sz="3200" dirty="0"/>
              <a:t> cosine to see if they are similar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Compare two documents</a:t>
            </a:r>
          </a:p>
          <a:p>
            <a:pPr lvl="1"/>
            <a:r>
              <a:rPr lang="en-US" sz="2800" dirty="0"/>
              <a:t>Take the centroid of vectors of all the words in the </a:t>
            </a:r>
            <a:r>
              <a:rPr lang="en-US" sz="2800" dirty="0" smtClean="0"/>
              <a:t>document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Centroid </a:t>
            </a:r>
            <a:r>
              <a:rPr lang="en-US" sz="2800" dirty="0">
                <a:solidFill>
                  <a:srgbClr val="FF0000"/>
                </a:solidFill>
              </a:rPr>
              <a:t>document vector is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</a:p>
          <a:p>
            <a:pPr lvl="1"/>
            <a:endParaRPr lang="en-US" sz="2800" dirty="0">
              <a:solidFill>
                <a:srgbClr val="FF0000"/>
              </a:solidFill>
            </a:endParaRPr>
          </a:p>
          <a:p>
            <a:pPr lvl="1"/>
            <a:endParaRPr lang="en-US" sz="2800" dirty="0" smtClean="0">
              <a:solidFill>
                <a:srgbClr val="FF0000"/>
              </a:solidFill>
            </a:endParaRPr>
          </a:p>
          <a:p>
            <a:pPr lvl="1"/>
            <a:r>
              <a:rPr lang="en-US" sz="2800" dirty="0"/>
              <a:t>Given two documents, we can then compute their document vectors </a:t>
            </a:r>
            <a:r>
              <a:rPr lang="en-US" sz="2800" i="1" dirty="0"/>
              <a:t>d</a:t>
            </a:r>
            <a:r>
              <a:rPr lang="en-US" sz="2800" dirty="0"/>
              <a:t>1 and </a:t>
            </a:r>
            <a:r>
              <a:rPr lang="en-US" sz="2800" i="1" dirty="0"/>
              <a:t>d</a:t>
            </a:r>
            <a:r>
              <a:rPr lang="en-US" sz="2800" dirty="0"/>
              <a:t>2, and estimate the </a:t>
            </a:r>
            <a:r>
              <a:rPr lang="en-US" sz="2800" dirty="0">
                <a:solidFill>
                  <a:srgbClr val="FF0000"/>
                </a:solidFill>
              </a:rPr>
              <a:t>similarity between the two documents by </a:t>
            </a:r>
            <a:r>
              <a:rPr lang="en-US" sz="2800" dirty="0" err="1">
                <a:solidFill>
                  <a:srgbClr val="FF0000"/>
                </a:solidFill>
              </a:rPr>
              <a:t>cos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i="1" dirty="0">
                <a:solidFill>
                  <a:srgbClr val="FF0000"/>
                </a:solidFill>
              </a:rPr>
              <a:t>d</a:t>
            </a:r>
            <a:r>
              <a:rPr lang="en-US" sz="2800" dirty="0">
                <a:solidFill>
                  <a:srgbClr val="FF0000"/>
                </a:solidFill>
              </a:rPr>
              <a:t>1,</a:t>
            </a:r>
            <a:r>
              <a:rPr lang="en-US" sz="2800" i="1" dirty="0">
                <a:solidFill>
                  <a:srgbClr val="FF0000"/>
                </a:solidFill>
              </a:rPr>
              <a:t>d</a:t>
            </a:r>
            <a:r>
              <a:rPr lang="en-US" sz="2800" dirty="0">
                <a:solidFill>
                  <a:srgbClr val="FF0000"/>
                </a:solidFill>
              </a:rPr>
              <a:t>2). </a:t>
            </a:r>
          </a:p>
          <a:p>
            <a:pPr lvl="1"/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17FDC8-7FBA-7B4C-8459-A4FF8D6F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114800"/>
            <a:ext cx="506412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5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9248B-1848-9F49-9FC0-B9CD13B2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</a:t>
            </a:r>
            <a:r>
              <a:rPr lang="en-US" dirty="0" err="1"/>
              <a:t>tf-idf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638B3-8744-0347-A4D7-CD726FB6E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600" dirty="0" smtClean="0"/>
              <a:t>Information retrieval </a:t>
            </a:r>
          </a:p>
          <a:p>
            <a:pPr lvl="1"/>
            <a:r>
              <a:rPr lang="en-US" sz="2600" dirty="0" smtClean="0"/>
              <a:t>Plagiarism detection </a:t>
            </a:r>
          </a:p>
          <a:p>
            <a:pPr lvl="1"/>
            <a:r>
              <a:rPr lang="en-US" sz="2600" dirty="0" smtClean="0"/>
              <a:t>News recommender systems </a:t>
            </a:r>
          </a:p>
          <a:p>
            <a:pPr lvl="1"/>
            <a:r>
              <a:rPr lang="en-US" sz="2600" dirty="0" smtClean="0"/>
              <a:t>And even for digital humanities tasks like comparing different versions of a text to see which are similar to each other. 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3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8016240" cy="1084996"/>
          </a:xfrm>
        </p:spPr>
        <p:txBody>
          <a:bodyPr/>
          <a:lstStyle/>
          <a:p>
            <a:r>
              <a:rPr lang="en-US" dirty="0" err="1"/>
              <a:t>Tf-idf</a:t>
            </a:r>
            <a:r>
              <a:rPr lang="en-US" dirty="0"/>
              <a:t> is a sparse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Tf-idf</a:t>
            </a:r>
            <a:r>
              <a:rPr lang="en-US" sz="4000" dirty="0"/>
              <a:t> vectors are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long</a:t>
            </a:r>
            <a:r>
              <a:rPr lang="en-US" sz="2800" dirty="0">
                <a:solidFill>
                  <a:schemeClr val="tx1"/>
                </a:solidFill>
              </a:rPr>
              <a:t> (length |V|= 20,000 to 50,000)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sparse </a:t>
            </a:r>
            <a:r>
              <a:rPr lang="en-US" sz="2800" dirty="0">
                <a:solidFill>
                  <a:schemeClr val="tx1"/>
                </a:solidFill>
              </a:rPr>
              <a:t>(most elements are zero)</a:t>
            </a:r>
          </a:p>
        </p:txBody>
      </p:sp>
    </p:spTree>
    <p:extLst>
      <p:ext uri="{BB962C8B-B14F-4D97-AF65-F5344CB8AC3E}">
        <p14:creationId xmlns:p14="http://schemas.microsoft.com/office/powerpoint/2010/main" val="186925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66800"/>
            <a:ext cx="7467600" cy="742950"/>
          </a:xfrm>
        </p:spPr>
        <p:txBody>
          <a:bodyPr/>
          <a:lstStyle/>
          <a:p>
            <a:r>
              <a:rPr lang="en-US" dirty="0"/>
              <a:t>Alternative: dense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7620000" cy="2895600"/>
          </a:xfrm>
        </p:spPr>
        <p:txBody>
          <a:bodyPr>
            <a:normAutofit/>
          </a:bodyPr>
          <a:lstStyle/>
          <a:p>
            <a:r>
              <a:rPr lang="en-US" sz="4000" dirty="0"/>
              <a:t>vectors which are</a:t>
            </a:r>
          </a:p>
          <a:p>
            <a:pPr lvl="1"/>
            <a:r>
              <a:rPr lang="en-US" sz="2800" b="1" dirty="0"/>
              <a:t>short</a:t>
            </a:r>
            <a:r>
              <a:rPr lang="en-US" sz="2800" dirty="0"/>
              <a:t> (length 50-1000)</a:t>
            </a:r>
          </a:p>
          <a:p>
            <a:pPr lvl="1"/>
            <a:r>
              <a:rPr lang="en-US" sz="2800" b="1" dirty="0"/>
              <a:t>dense</a:t>
            </a:r>
            <a:r>
              <a:rPr lang="en-US" sz="2800" dirty="0"/>
              <a:t> (most elements are non-zero)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55626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8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66800"/>
            <a:ext cx="7467600" cy="742950"/>
          </a:xfrm>
        </p:spPr>
        <p:txBody>
          <a:bodyPr/>
          <a:lstStyle/>
          <a:p>
            <a:r>
              <a:rPr lang="en-US"/>
              <a:t>Sparse versus dense </a:t>
            </a:r>
            <a:r>
              <a:rPr lang="en-US" dirty="0"/>
              <a:t>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839200" cy="457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dense vectors?</a:t>
            </a:r>
          </a:p>
          <a:p>
            <a:pPr lvl="1"/>
            <a:r>
              <a:rPr lang="en-US" sz="2800" dirty="0"/>
              <a:t>Short vectors may </a:t>
            </a:r>
            <a:r>
              <a:rPr lang="en-US" sz="2800" b="1" dirty="0">
                <a:solidFill>
                  <a:srgbClr val="FF0000"/>
                </a:solidFill>
              </a:rPr>
              <a:t>be easier to use as features</a:t>
            </a:r>
            <a:r>
              <a:rPr lang="en-US" sz="2800" dirty="0"/>
              <a:t> in machine learning (less weights to tune)</a:t>
            </a:r>
          </a:p>
          <a:p>
            <a:pPr lvl="1"/>
            <a:r>
              <a:rPr lang="en-US" sz="2800" dirty="0"/>
              <a:t>Dense vectors may </a:t>
            </a:r>
            <a:r>
              <a:rPr lang="en-US" sz="2800" b="1" dirty="0">
                <a:solidFill>
                  <a:srgbClr val="FF0000"/>
                </a:solidFill>
              </a:rPr>
              <a:t>generalize better </a:t>
            </a:r>
            <a:r>
              <a:rPr lang="en-US" sz="2800" dirty="0"/>
              <a:t>than storing explicit counts</a:t>
            </a:r>
          </a:p>
          <a:p>
            <a:pPr lvl="1"/>
            <a:r>
              <a:rPr lang="en-US" sz="2800" dirty="0"/>
              <a:t>They may do </a:t>
            </a:r>
            <a:r>
              <a:rPr lang="en-US" sz="2800" b="1" dirty="0">
                <a:solidFill>
                  <a:srgbClr val="FF0000"/>
                </a:solidFill>
              </a:rPr>
              <a:t>better at capturing synonymy</a:t>
            </a:r>
            <a:r>
              <a:rPr lang="en-US" sz="2800" dirty="0"/>
              <a:t>:</a:t>
            </a:r>
          </a:p>
          <a:p>
            <a:pPr lvl="1"/>
            <a:endParaRPr lang="en-US" sz="2800" b="1" dirty="0" smtClean="0"/>
          </a:p>
          <a:p>
            <a:pPr lvl="1"/>
            <a:r>
              <a:rPr lang="en-US" sz="2800" b="1" dirty="0" smtClean="0"/>
              <a:t>In </a:t>
            </a:r>
            <a:r>
              <a:rPr lang="en-US" sz="2800" b="1" dirty="0"/>
              <a:t>practice, they work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55626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3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>
            <a:normAutofit fontScale="90000"/>
          </a:bodyPr>
          <a:lstStyle/>
          <a:p>
            <a:r>
              <a:rPr lang="en-US" dirty="0"/>
              <a:t>Dense embeddings you can download!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057400"/>
            <a:ext cx="8092441" cy="3811694"/>
          </a:xfrm>
        </p:spPr>
        <p:txBody>
          <a:bodyPr/>
          <a:lstStyle/>
          <a:p>
            <a:r>
              <a:rPr lang="en-US" sz="3200" dirty="0"/>
              <a:t>Word2vec (</a:t>
            </a:r>
            <a:r>
              <a:rPr lang="en-US" sz="3200" dirty="0" err="1"/>
              <a:t>Mikolov</a:t>
            </a:r>
            <a:r>
              <a:rPr lang="en-US" sz="3200" dirty="0"/>
              <a:t> et al.)</a:t>
            </a:r>
          </a:p>
          <a:p>
            <a:r>
              <a:rPr lang="en-US" sz="3200" dirty="0">
                <a:hlinkClick r:id="rId2"/>
              </a:rPr>
              <a:t>https://code.google.com/archive/p/word2vec/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Glove (Pennington, </a:t>
            </a:r>
            <a:r>
              <a:rPr lang="en-US" sz="3200" dirty="0" err="1"/>
              <a:t>Socher</a:t>
            </a:r>
            <a:r>
              <a:rPr lang="en-US" sz="3200" dirty="0"/>
              <a:t>, Manning)</a:t>
            </a:r>
          </a:p>
          <a:p>
            <a:r>
              <a:rPr lang="en-US" sz="3200" dirty="0">
                <a:hlinkClick r:id="rId3"/>
              </a:rPr>
              <a:t>http://nlp.stanford.edu/projects/glove/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03760"/>
            <a:ext cx="16764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5257800"/>
            <a:ext cx="1610611" cy="1610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914400"/>
            <a:ext cx="1613144" cy="1784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27D3FF-A40E-BB42-85A5-84DF154B0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22" y="5257800"/>
            <a:ext cx="1138233" cy="1411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CD39F7-E001-704F-9C7F-70B6861FC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5257801"/>
            <a:ext cx="1362163" cy="14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84996"/>
          </a:xfrm>
        </p:spPr>
        <p:txBody>
          <a:bodyPr/>
          <a:lstStyle/>
          <a:p>
            <a:r>
              <a:rPr lang="en-US" b="0" dirty="0"/>
              <a:t>Word2vec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7526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/>
              <a:t>Idea: </a:t>
            </a:r>
            <a:r>
              <a:rPr lang="en-US" sz="3200" b="1" dirty="0">
                <a:solidFill>
                  <a:srgbClr val="FF0000"/>
                </a:solidFill>
              </a:rPr>
              <a:t>predict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rather than </a:t>
            </a:r>
            <a:r>
              <a:rPr lang="en-US" sz="3200" b="1" dirty="0">
                <a:solidFill>
                  <a:srgbClr val="FF0000"/>
                </a:solidFill>
              </a:rPr>
              <a:t>count 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Popular</a:t>
            </a:r>
            <a:r>
              <a:rPr lang="en-US" sz="3200" dirty="0" smtClean="0"/>
              <a:t> </a:t>
            </a:r>
            <a:r>
              <a:rPr lang="en-US" sz="3200" dirty="0"/>
              <a:t>embedding method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Very </a:t>
            </a:r>
            <a:r>
              <a:rPr lang="en-US" sz="3200" dirty="0">
                <a:solidFill>
                  <a:srgbClr val="FF0000"/>
                </a:solidFill>
              </a:rPr>
              <a:t>fast</a:t>
            </a:r>
            <a:r>
              <a:rPr lang="en-US" sz="3200" dirty="0"/>
              <a:t> to train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Code available</a:t>
            </a:r>
            <a:r>
              <a:rPr lang="en-US" sz="3200" dirty="0"/>
              <a:t> on the </a:t>
            </a:r>
            <a:r>
              <a:rPr lang="en-US" sz="3200" dirty="0" smtClean="0"/>
              <a:t>web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738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37396"/>
          </a:xfrm>
        </p:spPr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600200"/>
            <a:ext cx="8016241" cy="5012266"/>
          </a:xfrm>
        </p:spPr>
        <p:txBody>
          <a:bodyPr>
            <a:normAutofit/>
          </a:bodyPr>
          <a:lstStyle/>
          <a:p>
            <a:pPr lvl="1"/>
            <a:r>
              <a:rPr lang="en-US" sz="4000" dirty="0"/>
              <a:t>Instead of counting how often each word </a:t>
            </a:r>
            <a:r>
              <a:rPr lang="en-US" sz="4000" i="1" dirty="0"/>
              <a:t>w</a:t>
            </a:r>
            <a:r>
              <a:rPr lang="en-US" sz="4000" dirty="0"/>
              <a:t> occurs near "</a:t>
            </a:r>
            <a:r>
              <a:rPr lang="en-US" sz="4000" i="1" dirty="0" smtClean="0"/>
              <a:t>apricot”, </a:t>
            </a:r>
            <a:r>
              <a:rPr lang="en-US" sz="4000" dirty="0" smtClean="0"/>
              <a:t>train </a:t>
            </a:r>
            <a:r>
              <a:rPr lang="en-US" sz="4000" dirty="0"/>
              <a:t>a classifier on a </a:t>
            </a:r>
            <a:r>
              <a:rPr lang="en-US" sz="4000" b="1" dirty="0">
                <a:solidFill>
                  <a:srgbClr val="FF0000"/>
                </a:solidFill>
              </a:rPr>
              <a:t>binary prediction </a:t>
            </a:r>
            <a:r>
              <a:rPr lang="en-US" sz="4000" dirty="0"/>
              <a:t>task:</a:t>
            </a:r>
          </a:p>
          <a:p>
            <a:pPr lvl="2"/>
            <a:r>
              <a:rPr lang="en-US" sz="3200" dirty="0">
                <a:solidFill>
                  <a:srgbClr val="FF0000"/>
                </a:solidFill>
              </a:rPr>
              <a:t>Is </a:t>
            </a:r>
            <a:r>
              <a:rPr lang="en-US" sz="3200" i="1" dirty="0">
                <a:solidFill>
                  <a:srgbClr val="FF0000"/>
                </a:solidFill>
              </a:rPr>
              <a:t>w </a:t>
            </a:r>
            <a:r>
              <a:rPr lang="en-US" sz="3200" dirty="0">
                <a:solidFill>
                  <a:srgbClr val="FF0000"/>
                </a:solidFill>
              </a:rPr>
              <a:t>likely to show up near "</a:t>
            </a:r>
            <a:r>
              <a:rPr lang="en-US" sz="3200" i="1" dirty="0">
                <a:solidFill>
                  <a:srgbClr val="FF0000"/>
                </a:solidFill>
              </a:rPr>
              <a:t>apricot"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W</a:t>
            </a:r>
            <a:r>
              <a:rPr lang="en-US" sz="3600" dirty="0" smtClean="0"/>
              <a:t>e'll </a:t>
            </a:r>
            <a:r>
              <a:rPr lang="en-US" sz="3600" dirty="0"/>
              <a:t>take the </a:t>
            </a:r>
            <a:r>
              <a:rPr lang="en-US" sz="3600" dirty="0">
                <a:solidFill>
                  <a:srgbClr val="FF0000"/>
                </a:solidFill>
              </a:rPr>
              <a:t>learned classifier weights as the word </a:t>
            </a:r>
            <a:r>
              <a:rPr lang="en-US" sz="3600" dirty="0" smtClean="0">
                <a:solidFill>
                  <a:srgbClr val="FF0000"/>
                </a:solidFill>
              </a:rPr>
              <a:t>embeddings</a:t>
            </a:r>
            <a:r>
              <a:rPr lang="en-US" sz="3600" dirty="0" smtClean="0"/>
              <a:t>.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5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1738"/>
            <a:ext cx="7819789" cy="610862"/>
          </a:xfrm>
        </p:spPr>
        <p:txBody>
          <a:bodyPr>
            <a:normAutofit fontScale="90000"/>
          </a:bodyPr>
          <a:lstStyle/>
          <a:p>
            <a:r>
              <a:rPr lang="en-US" dirty="0"/>
              <a:t>Brilliant insight: Use running text as implicitly supervised training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02666"/>
          </a:xfrm>
        </p:spPr>
        <p:txBody>
          <a:bodyPr>
            <a:normAutofit/>
          </a:bodyPr>
          <a:lstStyle/>
          <a:p>
            <a:pPr marL="460375" indent="-287338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 word </a:t>
            </a:r>
            <a:r>
              <a:rPr lang="en-US" sz="3200" i="1" dirty="0">
                <a:solidFill>
                  <a:srgbClr val="FF0000"/>
                </a:solidFill>
              </a:rPr>
              <a:t>s </a:t>
            </a:r>
            <a:r>
              <a:rPr lang="en-US" sz="3200" dirty="0">
                <a:solidFill>
                  <a:srgbClr val="FF0000"/>
                </a:solidFill>
              </a:rPr>
              <a:t>near </a:t>
            </a:r>
            <a:r>
              <a:rPr lang="en-US" sz="3200" i="1" dirty="0">
                <a:solidFill>
                  <a:srgbClr val="FF0000"/>
                </a:solidFill>
              </a:rPr>
              <a:t>apricot </a:t>
            </a:r>
            <a:r>
              <a:rPr lang="en-US" sz="3000" dirty="0">
                <a:solidFill>
                  <a:srgbClr val="FF0000"/>
                </a:solidFill>
              </a:rPr>
              <a:t>a</a:t>
            </a:r>
            <a:r>
              <a:rPr lang="en-US" sz="3000" dirty="0" smtClean="0">
                <a:solidFill>
                  <a:srgbClr val="FF0000"/>
                </a:solidFill>
              </a:rPr>
              <a:t>cts </a:t>
            </a:r>
            <a:r>
              <a:rPr lang="en-US" sz="3000" dirty="0">
                <a:solidFill>
                  <a:srgbClr val="FF0000"/>
                </a:solidFill>
              </a:rPr>
              <a:t>as gold ‘correct answer’ to the </a:t>
            </a:r>
            <a:r>
              <a:rPr lang="en-US" sz="3000" dirty="0" smtClean="0">
                <a:solidFill>
                  <a:srgbClr val="FF0000"/>
                </a:solidFill>
              </a:rPr>
              <a:t>question “</a:t>
            </a:r>
            <a:r>
              <a:rPr lang="en-US" sz="3000" dirty="0">
                <a:solidFill>
                  <a:srgbClr val="FF0000"/>
                </a:solidFill>
              </a:rPr>
              <a:t>Is word </a:t>
            </a:r>
            <a:r>
              <a:rPr lang="en-US" sz="3000" i="1" dirty="0">
                <a:solidFill>
                  <a:srgbClr val="FF0000"/>
                </a:solidFill>
              </a:rPr>
              <a:t>w </a:t>
            </a:r>
            <a:r>
              <a:rPr lang="en-US" sz="3000" dirty="0">
                <a:solidFill>
                  <a:srgbClr val="FF0000"/>
                </a:solidFill>
              </a:rPr>
              <a:t>likely to show up near </a:t>
            </a:r>
            <a:r>
              <a:rPr lang="en-US" sz="3000" i="1" dirty="0">
                <a:solidFill>
                  <a:srgbClr val="FF0000"/>
                </a:solidFill>
              </a:rPr>
              <a:t>apricot</a:t>
            </a:r>
            <a:r>
              <a:rPr lang="en-US" sz="3000" dirty="0">
                <a:solidFill>
                  <a:srgbClr val="FF0000"/>
                </a:solidFill>
              </a:rPr>
              <a:t>?” </a:t>
            </a:r>
          </a:p>
          <a:p>
            <a:pPr marL="460375" indent="-287338">
              <a:buFont typeface="Arial" panose="020B0604020202020204" pitchFamily="34" charset="0"/>
              <a:buChar char="•"/>
            </a:pPr>
            <a:r>
              <a:rPr lang="en-US" sz="3200" dirty="0"/>
              <a:t>No need for hand-labeled supervision</a:t>
            </a:r>
          </a:p>
          <a:p>
            <a:pPr marL="460375" indent="-287338">
              <a:buFont typeface="Arial" panose="020B0604020202020204" pitchFamily="34" charset="0"/>
              <a:buChar char="•"/>
            </a:pPr>
            <a:r>
              <a:rPr lang="en-US" sz="3200" dirty="0"/>
              <a:t>The idea comes from </a:t>
            </a:r>
            <a:r>
              <a:rPr lang="en-US" sz="3200" b="1" dirty="0"/>
              <a:t>neural language modeling </a:t>
            </a:r>
          </a:p>
          <a:p>
            <a:pPr marL="752983" lvl="1" indent="-287338">
              <a:buFont typeface="Arial" panose="020B0604020202020204" pitchFamily="34" charset="0"/>
              <a:buChar char="•"/>
            </a:pPr>
            <a:r>
              <a:rPr lang="en-US" sz="3200" dirty="0" err="1"/>
              <a:t>Bengio</a:t>
            </a:r>
            <a:r>
              <a:rPr lang="en-US" sz="3200" dirty="0"/>
              <a:t> et al. (2003)</a:t>
            </a:r>
          </a:p>
          <a:p>
            <a:pPr marL="752983" lvl="1" indent="-287338">
              <a:buFont typeface="Arial" panose="020B0604020202020204" pitchFamily="34" charset="0"/>
              <a:buChar char="•"/>
            </a:pPr>
            <a:r>
              <a:rPr lang="en-US" sz="3200" dirty="0" err="1"/>
              <a:t>Collobert</a:t>
            </a:r>
            <a:r>
              <a:rPr lang="en-US" sz="3200" dirty="0"/>
              <a:t> et al. (2011) </a:t>
            </a:r>
          </a:p>
          <a:p>
            <a:pPr marL="752983" lvl="1" indent="-287338">
              <a:buFont typeface="Arial" panose="020B0604020202020204" pitchFamily="34" charset="0"/>
              <a:buChar char="•"/>
            </a:pPr>
            <a:endParaRPr lang="en-US" sz="3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0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relations between senses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6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7819789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 Skip-Gram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66800"/>
            <a:ext cx="4800600" cy="5486400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solidFill>
                  <a:srgbClr val="FF0000"/>
                </a:solidFill>
              </a:rPr>
              <a:t>Model </a:t>
            </a:r>
            <a:r>
              <a:rPr lang="en-US" dirty="0">
                <a:solidFill>
                  <a:srgbClr val="FF0000"/>
                </a:solidFill>
              </a:rPr>
              <a:t>attempts to maximize the probability of observing all four context words together, given a center word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Skip</a:t>
            </a:r>
            <a:r>
              <a:rPr lang="en-US" u="sng" dirty="0">
                <a:solidFill>
                  <a:srgbClr val="FF0000"/>
                </a:solidFill>
              </a:rPr>
              <a:t>-gram</a:t>
            </a:r>
            <a:r>
              <a:rPr lang="en-US" dirty="0">
                <a:solidFill>
                  <a:srgbClr val="FF0000"/>
                </a:solidFill>
              </a:rPr>
              <a:t>: works well with small amount of the training data, represents well even rare words or </a:t>
            </a:r>
            <a:r>
              <a:rPr lang="en-US" dirty="0" smtClean="0">
                <a:solidFill>
                  <a:srgbClr val="FF0000"/>
                </a:solidFill>
              </a:rPr>
              <a:t>phrases</a:t>
            </a:r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CBOW</a:t>
            </a:r>
            <a:r>
              <a:rPr lang="en-US" dirty="0">
                <a:solidFill>
                  <a:srgbClr val="FF0000"/>
                </a:solidFill>
              </a:rPr>
              <a:t>: several times faster to train than the skip-gram, slightly better accuracy for the frequent </a:t>
            </a:r>
            <a:r>
              <a:rPr lang="en-US" dirty="0" smtClean="0">
                <a:solidFill>
                  <a:srgbClr val="FF0000"/>
                </a:solidFill>
              </a:rPr>
              <a:t>words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Skip</a:t>
            </a:r>
            <a:r>
              <a:rPr lang="en-US" dirty="0"/>
              <a:t>-Gram model is a better choice most of the time due to its ability to predict infrequent words, but this comes at the price of increased computational cost. </a:t>
            </a:r>
            <a:endParaRPr lang="en-US" dirty="0" smtClean="0"/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52600"/>
            <a:ext cx="316993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3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Derivation of Cost </a:t>
            </a:r>
            <a:r>
              <a:rPr lang="en-US" b="1" dirty="0" smtClean="0"/>
              <a:t>Function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305799" cy="5486400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Maximizing the probability of predicting context words leads to optimizing the weight matrix (</a:t>
            </a:r>
            <a:r>
              <a:rPr lang="en-US" i="1" dirty="0">
                <a:solidFill>
                  <a:srgbClr val="FF0000"/>
                </a:solidFill>
              </a:rPr>
              <a:t>θ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that best represents words in a vector space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i="1" dirty="0">
                <a:solidFill>
                  <a:srgbClr val="FF0000"/>
                </a:solidFill>
              </a:rPr>
              <a:t>θ</a:t>
            </a:r>
            <a:r>
              <a:rPr lang="en-US" dirty="0">
                <a:solidFill>
                  <a:srgbClr val="FF0000"/>
                </a:solidFill>
              </a:rPr>
              <a:t> is a concatenation of input and output weight matrices — [</a:t>
            </a:r>
            <a:r>
              <a:rPr lang="en-US" i="1" dirty="0" smtClean="0">
                <a:solidFill>
                  <a:srgbClr val="FF0000"/>
                </a:solidFill>
              </a:rPr>
              <a:t>W</a:t>
            </a:r>
            <a:r>
              <a:rPr lang="en-US" i="1" baseline="-25000" dirty="0" smtClean="0">
                <a:solidFill>
                  <a:srgbClr val="FF0000"/>
                </a:solidFill>
              </a:rPr>
              <a:t>input</a:t>
            </a:r>
            <a:r>
              <a:rPr lang="en-US" i="1" dirty="0" smtClean="0">
                <a:solidFill>
                  <a:srgbClr val="FF0000"/>
                </a:solidFill>
              </a:rPr>
              <a:t> W</a:t>
            </a:r>
            <a:r>
              <a:rPr lang="en-US" i="1" baseline="-25000" dirty="0" smtClean="0">
                <a:solidFill>
                  <a:srgbClr val="FF0000"/>
                </a:solidFill>
              </a:rPr>
              <a:t>output</a:t>
            </a:r>
            <a:r>
              <a:rPr lang="en-US" dirty="0">
                <a:solidFill>
                  <a:srgbClr val="FF0000"/>
                </a:solidFill>
              </a:rPr>
              <a:t>]</a:t>
            </a:r>
            <a:r>
              <a:rPr lang="en-US" dirty="0"/>
              <a:t>. Mathematically, it can be expressed as</a:t>
            </a:r>
            <a:r>
              <a:rPr lang="en-US" dirty="0" smtClean="0"/>
              <a:t>:</a:t>
            </a:r>
          </a:p>
          <a:p>
            <a:pPr marL="201168" lvl="1" indent="0" algn="ctr">
              <a:buNone/>
            </a:pPr>
            <a:r>
              <a:rPr lang="en-US" dirty="0" smtClean="0"/>
              <a:t>argmax</a:t>
            </a:r>
            <a:r>
              <a:rPr lang="en-US" i="1" baseline="-25000" dirty="0" smtClean="0"/>
              <a:t>θ  </a:t>
            </a:r>
            <a:r>
              <a:rPr lang="en-US" i="1" dirty="0" smtClean="0"/>
              <a:t>p</a:t>
            </a:r>
            <a:r>
              <a:rPr lang="en-US" dirty="0"/>
              <a:t>(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w</a:t>
            </a:r>
            <a:r>
              <a:rPr lang="en-US" baseline="-25000" dirty="0"/>
              <a:t>2</a:t>
            </a:r>
            <a:r>
              <a:rPr lang="en-US" dirty="0"/>
              <a:t>,...,</a:t>
            </a:r>
            <a:r>
              <a:rPr lang="en-US" i="1" dirty="0" smtClean="0"/>
              <a:t>w</a:t>
            </a:r>
            <a:r>
              <a:rPr lang="en-US" i="1" baseline="-25000" dirty="0" smtClean="0"/>
              <a:t>C </a:t>
            </a:r>
            <a:r>
              <a:rPr lang="en-US" dirty="0" smtClean="0"/>
              <a:t>| </a:t>
            </a:r>
            <a:r>
              <a:rPr lang="en-US" i="1" dirty="0" smtClean="0"/>
              <a:t>w</a:t>
            </a:r>
            <a:r>
              <a:rPr lang="en-US" i="1" baseline="-25000" dirty="0" smtClean="0"/>
              <a:t>center </a:t>
            </a:r>
            <a:r>
              <a:rPr lang="en-US" dirty="0" smtClean="0"/>
              <a:t>;</a:t>
            </a:r>
            <a:r>
              <a:rPr lang="en-US" i="1" dirty="0"/>
              <a:t>θ</a:t>
            </a:r>
            <a:r>
              <a:rPr lang="en-US" dirty="0" smtClean="0"/>
              <a:t>)				(</a:t>
            </a:r>
            <a:r>
              <a:rPr lang="en-US" dirty="0"/>
              <a:t>1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where </a:t>
            </a:r>
            <a:r>
              <a:rPr lang="en-US" i="1" dirty="0"/>
              <a:t>C</a:t>
            </a:r>
            <a:r>
              <a:rPr lang="en-US" dirty="0"/>
              <a:t> is the window size, and </a:t>
            </a:r>
            <a:r>
              <a:rPr lang="en-US" i="1" dirty="0"/>
              <a:t>w</a:t>
            </a:r>
            <a:r>
              <a:rPr lang="en-US" dirty="0"/>
              <a:t> is a word vector (which can be a context or a center word</a:t>
            </a:r>
            <a:r>
              <a:rPr lang="en-US" dirty="0" smtClean="0"/>
              <a:t>)</a:t>
            </a:r>
          </a:p>
          <a:p>
            <a:pPr marL="201168" lvl="1" indent="0" algn="ctr">
              <a:buNone/>
            </a:pPr>
            <a:r>
              <a:rPr lang="en-US" dirty="0" smtClean="0"/>
              <a:t>argmax</a:t>
            </a:r>
            <a:r>
              <a:rPr lang="en-US" i="1" baseline="-25000" dirty="0" smtClean="0"/>
              <a:t>θ  </a:t>
            </a:r>
            <a:r>
              <a:rPr lang="en-US" i="1" dirty="0" smtClean="0"/>
              <a:t>log p</a:t>
            </a:r>
            <a:r>
              <a:rPr lang="en-US" dirty="0"/>
              <a:t>(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w</a:t>
            </a:r>
            <a:r>
              <a:rPr lang="en-US" baseline="-25000" dirty="0"/>
              <a:t>2</a:t>
            </a:r>
            <a:r>
              <a:rPr lang="en-US" dirty="0"/>
              <a:t>,...,</a:t>
            </a:r>
            <a:r>
              <a:rPr lang="en-US" i="1" dirty="0" smtClean="0"/>
              <a:t>w</a:t>
            </a:r>
            <a:r>
              <a:rPr lang="en-US" i="1" baseline="-25000" dirty="0" smtClean="0"/>
              <a:t>C </a:t>
            </a:r>
            <a:r>
              <a:rPr lang="en-US" dirty="0" smtClean="0"/>
              <a:t>| </a:t>
            </a:r>
            <a:r>
              <a:rPr lang="en-US" i="1" dirty="0" smtClean="0"/>
              <a:t>w</a:t>
            </a:r>
            <a:r>
              <a:rPr lang="en-US" i="1" baseline="-25000" dirty="0" smtClean="0"/>
              <a:t>center </a:t>
            </a:r>
            <a:r>
              <a:rPr lang="en-US" dirty="0" smtClean="0"/>
              <a:t>;</a:t>
            </a:r>
            <a:r>
              <a:rPr lang="en-US" i="1" dirty="0"/>
              <a:t>θ</a:t>
            </a:r>
            <a:r>
              <a:rPr lang="en-US" dirty="0" smtClean="0"/>
              <a:t>)				(</a:t>
            </a:r>
            <a:r>
              <a:rPr lang="en-US" dirty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In Skip-Gram, </a:t>
            </a:r>
            <a:r>
              <a:rPr lang="en-US" dirty="0" smtClean="0"/>
              <a:t>following </a:t>
            </a:r>
            <a:r>
              <a:rPr lang="en-US" dirty="0" smtClean="0">
                <a:solidFill>
                  <a:srgbClr val="FF0000"/>
                </a:solidFill>
              </a:rPr>
              <a:t>softmax </a:t>
            </a:r>
            <a:r>
              <a:rPr lang="en-US" dirty="0">
                <a:solidFill>
                  <a:srgbClr val="FF0000"/>
                </a:solidFill>
              </a:rPr>
              <a:t>function is used for context words </a:t>
            </a:r>
            <a:r>
              <a:rPr lang="en-US" dirty="0" smtClean="0">
                <a:solidFill>
                  <a:srgbClr val="FF0000"/>
                </a:solidFill>
              </a:rPr>
              <a:t>classification</a:t>
            </a:r>
            <a:r>
              <a:rPr lang="en-US" dirty="0" smtClean="0"/>
              <a:t>.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W</a:t>
            </a:r>
            <a:r>
              <a:rPr lang="en-US" i="1" baseline="-25000" dirty="0" smtClean="0"/>
              <a:t>output</a:t>
            </a:r>
            <a:r>
              <a:rPr lang="en-US" baseline="-25000" dirty="0"/>
              <a:t>(</a:t>
            </a:r>
            <a:r>
              <a:rPr lang="en-US" i="1" baseline="-25000" dirty="0"/>
              <a:t>context</a:t>
            </a:r>
            <a:r>
              <a:rPr lang="en-US" baseline="-25000" dirty="0"/>
              <a:t>)</a:t>
            </a:r>
            <a:r>
              <a:rPr lang="en-US" dirty="0"/>
              <a:t> is a row vector for a context word from the output embedding </a:t>
            </a:r>
            <a:r>
              <a:rPr lang="en-US" dirty="0" smtClean="0"/>
              <a:t>matrix, </a:t>
            </a:r>
            <a:r>
              <a:rPr lang="en-US" dirty="0"/>
              <a:t>and </a:t>
            </a:r>
            <a:r>
              <a:rPr lang="en-US" i="1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is the hidden (projection) layer word vector for a center </a:t>
            </a:r>
            <a:r>
              <a:rPr lang="en-US" dirty="0" smtClean="0">
                <a:solidFill>
                  <a:srgbClr val="FF0000"/>
                </a:solidFill>
              </a:rPr>
              <a:t>word</a:t>
            </a:r>
            <a:r>
              <a:rPr lang="en-US" dirty="0" smtClean="0"/>
              <a:t>. </a:t>
            </a:r>
            <a:r>
              <a:rPr lang="en-US" dirty="0">
                <a:solidFill>
                  <a:srgbClr val="FF0000"/>
                </a:solidFill>
              </a:rPr>
              <a:t>Softmax function is then plugged into the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eq (2)</a:t>
            </a:r>
            <a:r>
              <a:rPr lang="en-US" dirty="0"/>
              <a:t> to yield a new objective function </a:t>
            </a:r>
            <a:r>
              <a:rPr lang="en-US" dirty="0">
                <a:solidFill>
                  <a:srgbClr val="FF0000"/>
                </a:solidFill>
              </a:rPr>
              <a:t>that maximizes the probability of observing all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context words, given a center word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05200"/>
            <a:ext cx="643758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5486400"/>
            <a:ext cx="6867771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8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Derivation of Cost </a:t>
            </a:r>
            <a:r>
              <a:rPr lang="en-US" b="1" dirty="0" smtClean="0"/>
              <a:t>Function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305799" cy="54864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However, in machine learning, the convention is to minimize the cost function, not to maximize it. To stick to the convention, we add a negative sign to </a:t>
            </a:r>
            <a:r>
              <a:rPr lang="en-US" dirty="0">
                <a:hlinkClick r:id="rId2"/>
              </a:rPr>
              <a:t>eq (4)</a:t>
            </a:r>
            <a:r>
              <a:rPr lang="en-US" dirty="0"/>
              <a:t>. This can be done because minimizing a negative log-likelihood is equivalent to maximizing a positive log-likelihood. Therefore, the cost function we want to minimize becomes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where </a:t>
            </a:r>
            <a:r>
              <a:rPr lang="en-US" i="1" dirty="0"/>
              <a:t>c</a:t>
            </a:r>
            <a:r>
              <a:rPr lang="en-US" dirty="0"/>
              <a:t> is the index of the context word around the center word (</a:t>
            </a:r>
            <a:r>
              <a:rPr lang="en-US" i="1" dirty="0" err="1"/>
              <a:t>wt</a:t>
            </a:r>
            <a:r>
              <a:rPr lang="en-US" dirty="0"/>
              <a:t>). </a:t>
            </a:r>
            <a:r>
              <a:rPr lang="en-US" i="1" dirty="0"/>
              <a:t>t</a:t>
            </a:r>
            <a:r>
              <a:rPr lang="en-US" dirty="0"/>
              <a:t> is the index of the center word within a corpus of size </a:t>
            </a:r>
            <a:r>
              <a:rPr lang="en-US" i="1" dirty="0"/>
              <a:t>T</a:t>
            </a:r>
            <a:r>
              <a:rPr lang="en-US" dirty="0"/>
              <a:t>. Using the property of log, it can be changed to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/>
              <a:t>Different paper uses different notations for the cost function. To stick to the notation used in the </a:t>
            </a:r>
            <a:r>
              <a:rPr lang="en-US" dirty="0">
                <a:hlinkClick r:id="rId3"/>
              </a:rPr>
              <a:t>Word2Vec original paper</a:t>
            </a:r>
            <a:r>
              <a:rPr lang="en-US" dirty="0"/>
              <a:t>, some of the notations in </a:t>
            </a:r>
            <a:r>
              <a:rPr lang="en-US" dirty="0">
                <a:hlinkClick r:id="rId4"/>
              </a:rPr>
              <a:t>eq (7)</a:t>
            </a:r>
            <a:r>
              <a:rPr lang="en-US" dirty="0"/>
              <a:t> can be changed. However, they are all equivalent: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209800"/>
            <a:ext cx="7013223" cy="90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886200"/>
            <a:ext cx="7391400" cy="92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800600"/>
            <a:ext cx="762023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8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Derivation of Cost </a:t>
            </a:r>
            <a:r>
              <a:rPr lang="en-US" b="1" dirty="0" smtClean="0"/>
              <a:t>Function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305799" cy="54864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Note that </a:t>
            </a:r>
            <a:r>
              <a:rPr lang="en-US" dirty="0">
                <a:hlinkClick r:id="rId2"/>
              </a:rPr>
              <a:t>eq (7)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eq (8)</a:t>
            </a:r>
            <a:r>
              <a:rPr lang="en-US" dirty="0"/>
              <a:t> are equivalent. They both assume </a:t>
            </a:r>
            <a:r>
              <a:rPr lang="en-US" b="1" dirty="0"/>
              <a:t>stochastic gradient descent</a:t>
            </a:r>
            <a:r>
              <a:rPr lang="en-US" dirty="0"/>
              <a:t>, which means that for each training sample (center word) </a:t>
            </a:r>
            <a:r>
              <a:rPr lang="en-US" i="1" dirty="0"/>
              <a:t>w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 in the corpus of size </a:t>
            </a:r>
            <a:r>
              <a:rPr lang="en-US" i="1" dirty="0"/>
              <a:t>T</a:t>
            </a:r>
            <a:r>
              <a:rPr lang="en-US" dirty="0"/>
              <a:t>, one update is made to the weight matrix (</a:t>
            </a:r>
            <a:r>
              <a:rPr lang="en-US" i="1" dirty="0"/>
              <a:t>θ</a:t>
            </a:r>
            <a:r>
              <a:rPr lang="en-US" dirty="0"/>
              <a:t>). The cost function expressed in the paper shows </a:t>
            </a:r>
            <a:r>
              <a:rPr lang="en-US" b="1" dirty="0"/>
              <a:t>batch gradient descent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eq (9)</a:t>
            </a:r>
            <a:r>
              <a:rPr lang="en-US" dirty="0"/>
              <a:t>, which means that only one update is made for all </a:t>
            </a:r>
            <a:r>
              <a:rPr lang="en-US" i="1" dirty="0"/>
              <a:t>T</a:t>
            </a:r>
            <a:r>
              <a:rPr lang="en-US" dirty="0"/>
              <a:t> training samples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Word2Vec, batch gradient descent is almost never used due to its high computational cost. </a:t>
            </a:r>
            <a:r>
              <a:rPr lang="en-US" dirty="0" smtClean="0"/>
              <a:t>However, the </a:t>
            </a:r>
            <a:r>
              <a:rPr lang="en-US" dirty="0"/>
              <a:t>author of the paper stated that he used stochastic gradient descent for training.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7749703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3429000"/>
            <a:ext cx="7010400" cy="9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0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Window Size of Skip-</a:t>
            </a:r>
            <a:r>
              <a:rPr lang="en-US" b="1" dirty="0" smtClean="0"/>
              <a:t>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305799" cy="54864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general form of the softmax regression looks like this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where </a:t>
            </a:r>
            <a:r>
              <a:rPr lang="en-US" i="1" dirty="0"/>
              <a:t>T</a:t>
            </a:r>
            <a:r>
              <a:rPr lang="en-US" dirty="0"/>
              <a:t> is the number of training samples, and </a:t>
            </a:r>
            <a:r>
              <a:rPr lang="en-US" i="1" dirty="0"/>
              <a:t>K</a:t>
            </a:r>
            <a:r>
              <a:rPr lang="en-US" dirty="0"/>
              <a:t> is the number of labels to classify. In NLP applications, </a:t>
            </a:r>
            <a:r>
              <a:rPr lang="en-US" i="1" dirty="0"/>
              <a:t>K</a:t>
            </a:r>
            <a:r>
              <a:rPr lang="en-US" dirty="0"/>
              <a:t>=</a:t>
            </a:r>
            <a:r>
              <a:rPr lang="en-US" i="1" dirty="0"/>
              <a:t>V</a:t>
            </a:r>
            <a:r>
              <a:rPr lang="en-US" dirty="0"/>
              <a:t>, because there are </a:t>
            </a:r>
            <a:r>
              <a:rPr lang="en-US" i="1" dirty="0"/>
              <a:t>V</a:t>
            </a:r>
            <a:r>
              <a:rPr lang="en-US" dirty="0"/>
              <a:t> unique vocabulary we need to classify in a vector space. </a:t>
            </a:r>
            <a:r>
              <a:rPr lang="en-US" i="1" dirty="0"/>
              <a:t>V</a:t>
            </a:r>
            <a:r>
              <a:rPr lang="en-US" dirty="0"/>
              <a:t> can easily exceed tens of thousands. Skip-Gram tweaks this a little, and replaces </a:t>
            </a:r>
            <a:r>
              <a:rPr lang="en-US" i="1" dirty="0"/>
              <a:t>K</a:t>
            </a:r>
            <a:r>
              <a:rPr lang="en-US" dirty="0"/>
              <a:t> with a </a:t>
            </a:r>
            <a:r>
              <a:rPr lang="en-US" dirty="0" smtClean="0"/>
              <a:t>variable </a:t>
            </a:r>
            <a:r>
              <a:rPr lang="en-US" dirty="0"/>
              <a:t>called </a:t>
            </a:r>
            <a:r>
              <a:rPr lang="en-US" b="1" dirty="0"/>
              <a:t>window size</a:t>
            </a:r>
            <a:r>
              <a:rPr lang="en-US" dirty="0"/>
              <a:t> </a:t>
            </a:r>
            <a:r>
              <a:rPr lang="en-US" i="1" dirty="0" smtClean="0"/>
              <a:t>C.</a:t>
            </a:r>
          </a:p>
          <a:p>
            <a:pPr lvl="1"/>
            <a:r>
              <a:rPr lang="en-US" dirty="0"/>
              <a:t>Thus, the adapted form of the softmax regression equation for Skip-Gram becomes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This is equivalent to </a:t>
            </a:r>
            <a:r>
              <a:rPr lang="en-US" dirty="0">
                <a:hlinkClick r:id="rId2"/>
              </a:rPr>
              <a:t>eq (9)</a:t>
            </a:r>
            <a:r>
              <a:rPr lang="en-US" dirty="0"/>
              <a:t>. Note that the </a:t>
            </a:r>
            <a:r>
              <a:rPr lang="en-US" i="1" dirty="0"/>
              <a:t>K</a:t>
            </a:r>
            <a:r>
              <a:rPr lang="en-US" dirty="0"/>
              <a:t> in the denominator is still equal to </a:t>
            </a:r>
            <a:r>
              <a:rPr lang="en-US" i="1" dirty="0"/>
              <a:t>V</a:t>
            </a:r>
            <a:r>
              <a:rPr lang="en-US" dirty="0"/>
              <a:t>, because the denominator acts as a normalization </a:t>
            </a:r>
            <a:r>
              <a:rPr lang="en-US" dirty="0" smtClean="0"/>
              <a:t>factor. </a:t>
            </a:r>
            <a:r>
              <a:rPr lang="en-US" dirty="0"/>
              <a:t>However, the size of </a:t>
            </a:r>
            <a:r>
              <a:rPr lang="en-US" i="1" dirty="0"/>
              <a:t>K</a:t>
            </a:r>
            <a:r>
              <a:rPr lang="en-US" dirty="0"/>
              <a:t> in the denominator can still be reduced to smaller size using </a:t>
            </a:r>
            <a:r>
              <a:rPr lang="en-US" dirty="0">
                <a:hlinkClick r:id="rId3"/>
              </a:rPr>
              <a:t>negative sampling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524000"/>
            <a:ext cx="73152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0"/>
            <a:ext cx="6781800" cy="8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Neural Network Structure of Skip-</a:t>
            </a:r>
            <a:r>
              <a:rPr lang="en-US" b="1" dirty="0" smtClean="0"/>
              <a:t>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E27B6-F21E-174C-B5D3-2D10632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305799" cy="54864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How is neural network used to minimize the cost </a:t>
            </a:r>
            <a:r>
              <a:rPr lang="en-US" dirty="0" err="1"/>
              <a:t>functoin</a:t>
            </a:r>
            <a:r>
              <a:rPr lang="en-US" dirty="0"/>
              <a:t> described in </a:t>
            </a:r>
            <a:r>
              <a:rPr lang="en-US" dirty="0">
                <a:hlinkClick r:id="rId2"/>
              </a:rPr>
              <a:t>eq (11)</a:t>
            </a:r>
            <a:r>
              <a:rPr lang="en-US" dirty="0"/>
              <a:t>? One needs to look into the structure of the Skip-Gram model to gain insights about their correlation.</a:t>
            </a:r>
          </a:p>
          <a:p>
            <a:pPr lvl="1"/>
            <a:r>
              <a:rPr lang="en-US" dirty="0"/>
              <a:t>For illustration purpose, let's assume that the entire corpus is composed of the quote from the Game of Thrones, </a:t>
            </a:r>
            <a:r>
              <a:rPr lang="en-US" i="1" dirty="0"/>
              <a:t>"The man who passes the sentence should swing the sword"</a:t>
            </a:r>
            <a:r>
              <a:rPr lang="en-US" dirty="0"/>
              <a:t>, by Ned Stark. There are 10 words (</a:t>
            </a:r>
            <a:r>
              <a:rPr lang="en-US" i="1" dirty="0"/>
              <a:t>T</a:t>
            </a:r>
            <a:r>
              <a:rPr lang="en-US" dirty="0"/>
              <a:t>=</a:t>
            </a:r>
            <a:r>
              <a:rPr lang="en-US" dirty="0" smtClean="0"/>
              <a:t>10)</a:t>
            </a:r>
            <a:r>
              <a:rPr lang="en-US" dirty="0"/>
              <a:t>, and 8 unique words (</a:t>
            </a:r>
            <a:r>
              <a:rPr lang="en-US" i="1" dirty="0"/>
              <a:t>V</a:t>
            </a:r>
            <a:r>
              <a:rPr lang="en-US" dirty="0"/>
              <a:t>=8)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We will use window=1, and assume that </a:t>
            </a:r>
            <a:r>
              <a:rPr lang="en-US" i="1" dirty="0"/>
              <a:t>'passes'</a:t>
            </a:r>
            <a:r>
              <a:rPr lang="en-US" dirty="0"/>
              <a:t> is the current center word, making </a:t>
            </a:r>
            <a:r>
              <a:rPr lang="en-US" i="1" dirty="0"/>
              <a:t>'who'</a:t>
            </a:r>
            <a:r>
              <a:rPr lang="en-US" dirty="0"/>
              <a:t> and </a:t>
            </a:r>
            <a:r>
              <a:rPr lang="en-US" i="1" dirty="0"/>
              <a:t>'the'</a:t>
            </a:r>
            <a:r>
              <a:rPr lang="en-US" dirty="0"/>
              <a:t> context words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For illustration purpose, a three-dimensional neural net will be </a:t>
            </a:r>
            <a:r>
              <a:rPr lang="en-US" dirty="0" smtClean="0"/>
              <a:t>constructed by </a:t>
            </a:r>
            <a:r>
              <a:rPr lang="en-US" dirty="0"/>
              <a:t>setting size=3. This makes </a:t>
            </a:r>
            <a:r>
              <a:rPr lang="en-US" i="1" dirty="0"/>
              <a:t>N</a:t>
            </a:r>
            <a:r>
              <a:rPr lang="en-US" dirty="0"/>
              <a:t>=3. This means that the input weight matrix (</a:t>
            </a:r>
            <a:r>
              <a:rPr lang="en-US" i="1" dirty="0"/>
              <a:t>Winput</a:t>
            </a:r>
            <a:r>
              <a:rPr lang="en-US" dirty="0"/>
              <a:t>) will have a size of 8×3, and output weight matrix (</a:t>
            </a:r>
            <a:r>
              <a:rPr lang="en-US" i="1" dirty="0" err="1"/>
              <a:t>WToutput</a:t>
            </a:r>
            <a:r>
              <a:rPr lang="en-US" dirty="0"/>
              <a:t>) will have a size of 3×8.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64" y="3429000"/>
            <a:ext cx="7614636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Neural Network Structure of Skip-</a:t>
            </a:r>
            <a:r>
              <a:rPr lang="en-US" b="1" dirty="0" smtClean="0"/>
              <a:t>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716" b="-8716"/>
          <a:stretch>
            <a:fillRect/>
          </a:stretch>
        </p:blipFill>
        <p:spPr>
          <a:xfrm>
            <a:off x="381000" y="1143000"/>
            <a:ext cx="8305800" cy="5486400"/>
          </a:xfrm>
        </p:spPr>
      </p:pic>
    </p:spTree>
    <p:extLst>
      <p:ext uri="{BB962C8B-B14F-4D97-AF65-F5344CB8AC3E}">
        <p14:creationId xmlns:p14="http://schemas.microsoft.com/office/powerpoint/2010/main" val="327945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4649894"/>
          </a:xfrm>
        </p:spPr>
        <p:txBody>
          <a:bodyPr/>
          <a:lstStyle/>
          <a:p>
            <a:pPr lvl="1"/>
            <a:r>
              <a:rPr lang="en-US" dirty="0"/>
              <a:t>The word embedding matrices (</a:t>
            </a:r>
            <a:r>
              <a:rPr lang="en-US" i="1" dirty="0"/>
              <a:t>W</a:t>
            </a:r>
            <a:r>
              <a:rPr lang="en-US" i="1" baseline="-25000" dirty="0"/>
              <a:t>input</a:t>
            </a:r>
            <a:r>
              <a:rPr lang="en-US" dirty="0"/>
              <a:t>, </a:t>
            </a:r>
            <a:r>
              <a:rPr lang="en-US" i="1" dirty="0"/>
              <a:t>W</a:t>
            </a:r>
            <a:r>
              <a:rPr lang="en-US" i="1" baseline="-25000" dirty="0"/>
              <a:t>output</a:t>
            </a:r>
            <a:r>
              <a:rPr lang="en-US" dirty="0"/>
              <a:t>) in Skip-Gram are optimized through forward and backward propagations. </a:t>
            </a:r>
            <a:endParaRPr lang="en-US" dirty="0" smtClean="0"/>
          </a:p>
          <a:p>
            <a:pPr lvl="1"/>
            <a:r>
              <a:rPr lang="en-US" dirty="0" smtClean="0"/>
              <a:t>Forward </a:t>
            </a:r>
            <a:r>
              <a:rPr lang="en-US" dirty="0"/>
              <a:t>propagation includes obtaining the probability distribution of words (</a:t>
            </a:r>
            <a:r>
              <a:rPr lang="en-US" i="1" dirty="0" err="1" smtClean="0"/>
              <a:t>y</a:t>
            </a:r>
            <a:r>
              <a:rPr lang="en-US" i="1" baseline="-25000" dirty="0" err="1" smtClean="0"/>
              <a:t>pred</a:t>
            </a:r>
            <a:r>
              <a:rPr lang="en-US" dirty="0" smtClean="0"/>
              <a:t>) </a:t>
            </a:r>
            <a:r>
              <a:rPr lang="en-US" dirty="0"/>
              <a:t>given a center word, and backward propagation includes calculating the prediction error, and updating the weight (embedding) matrices to minimize the prediction error</a:t>
            </a:r>
            <a:r>
              <a:rPr lang="en-US" dirty="0" smtClean="0"/>
              <a:t>.</a:t>
            </a:r>
          </a:p>
          <a:p>
            <a:r>
              <a:rPr lang="en-US" b="1" dirty="0"/>
              <a:t>Input Layer (</a:t>
            </a:r>
            <a:r>
              <a:rPr lang="en-US" b="1" i="1" dirty="0" smtClean="0"/>
              <a:t>x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The input layer is a </a:t>
            </a:r>
            <a:r>
              <a:rPr lang="en-US" i="1" dirty="0" smtClean="0"/>
              <a:t>V</a:t>
            </a:r>
            <a:r>
              <a:rPr lang="en-US" dirty="0" smtClean="0"/>
              <a:t>-dim one-hot encoded vector. Every element in the vector is 0 except one element that corresponds to the center (input) word. Input vector is multiplied with the input weight matrix (</a:t>
            </a:r>
            <a:r>
              <a:rPr lang="en-US" i="1" dirty="0" smtClean="0"/>
              <a:t>Winput</a:t>
            </a:r>
            <a:r>
              <a:rPr lang="en-US" dirty="0" smtClean="0"/>
              <a:t>) of size </a:t>
            </a:r>
            <a:r>
              <a:rPr lang="en-US" i="1" dirty="0" smtClean="0"/>
              <a:t>V</a:t>
            </a:r>
            <a:r>
              <a:rPr lang="en-US" dirty="0" smtClean="0"/>
              <a:t>×</a:t>
            </a:r>
            <a:r>
              <a:rPr lang="en-US" i="1" dirty="0" smtClean="0"/>
              <a:t>N</a:t>
            </a:r>
            <a:r>
              <a:rPr lang="en-US" dirty="0" smtClean="0"/>
              <a:t>, and yields a hidden (projection) layer (</a:t>
            </a:r>
            <a:r>
              <a:rPr lang="en-US" i="1" dirty="0" smtClean="0"/>
              <a:t>h</a:t>
            </a:r>
            <a:r>
              <a:rPr lang="en-US" dirty="0" smtClean="0"/>
              <a:t>) of </a:t>
            </a:r>
            <a:r>
              <a:rPr lang="en-US" i="1" dirty="0" smtClean="0"/>
              <a:t>N</a:t>
            </a:r>
            <a:r>
              <a:rPr lang="en-US" dirty="0" smtClean="0"/>
              <a:t>-dim vector. Because the input layer is one-hot encoded, it makes the input weight matrix (</a:t>
            </a:r>
            <a:r>
              <a:rPr lang="en-US" i="1" dirty="0" smtClean="0"/>
              <a:t>Winput</a:t>
            </a:r>
            <a:r>
              <a:rPr lang="en-US" dirty="0" smtClean="0"/>
              <a:t>) to behave like a </a:t>
            </a:r>
            <a:r>
              <a:rPr lang="en-US" i="1" dirty="0" smtClean="0"/>
              <a:t>look-up table</a:t>
            </a:r>
            <a:r>
              <a:rPr lang="en-US" dirty="0" smtClean="0"/>
              <a:t> for the center word. </a:t>
            </a:r>
            <a:endParaRPr lang="en-US" b="1" dirty="0" smtClean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08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4649894"/>
          </a:xfrm>
        </p:spPr>
        <p:txBody>
          <a:bodyPr/>
          <a:lstStyle/>
          <a:p>
            <a:r>
              <a:rPr lang="en-US" b="1" dirty="0" smtClean="0"/>
              <a:t>Input </a:t>
            </a:r>
            <a:r>
              <a:rPr lang="en-US" b="1" dirty="0"/>
              <a:t>Layer (</a:t>
            </a:r>
            <a:r>
              <a:rPr lang="en-US" b="1" i="1" dirty="0" smtClean="0"/>
              <a:t>x</a:t>
            </a:r>
            <a:r>
              <a:rPr lang="en-US" b="1" dirty="0" smtClean="0"/>
              <a:t>)</a:t>
            </a:r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i="1" dirty="0" err="1"/>
              <a:t>η</a:t>
            </a:r>
            <a:r>
              <a:rPr lang="en-US" dirty="0"/>
              <a:t> is learning rate, ∇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i="1" dirty="0"/>
              <a:t>θ</a:t>
            </a:r>
            <a:r>
              <a:rPr lang="en-US" dirty="0"/>
              <a:t>) is gradient for the weight matrix, and 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i="1" dirty="0"/>
              <a:t>θ</a:t>
            </a:r>
            <a:r>
              <a:rPr lang="en-US" dirty="0"/>
              <a:t>) is the cost function that has different forms for each model.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6553200" cy="296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4649894"/>
          </a:xfrm>
        </p:spPr>
        <p:txBody>
          <a:bodyPr/>
          <a:lstStyle/>
          <a:p>
            <a:pPr lvl="1"/>
            <a:r>
              <a:rPr lang="en-US" b="1" dirty="0"/>
              <a:t>Input and Output Weight Matrix (</a:t>
            </a:r>
            <a:r>
              <a:rPr lang="en-US" b="1" i="1" dirty="0" smtClean="0"/>
              <a:t>W</a:t>
            </a:r>
            <a:r>
              <a:rPr lang="en-US" b="1" i="1" baseline="-25000" dirty="0" smtClean="0"/>
              <a:t>input</a:t>
            </a:r>
            <a:r>
              <a:rPr lang="en-US" b="1" dirty="0" smtClean="0"/>
              <a:t>, </a:t>
            </a:r>
            <a:r>
              <a:rPr lang="en-US" b="1" i="1" dirty="0" smtClean="0"/>
              <a:t>W</a:t>
            </a:r>
            <a:r>
              <a:rPr lang="en-US" b="1" i="1" baseline="-25000" dirty="0" smtClean="0"/>
              <a:t>output</a:t>
            </a:r>
            <a:r>
              <a:rPr lang="en-US" b="1" dirty="0" smtClean="0"/>
              <a:t>)</a:t>
            </a:r>
          </a:p>
          <a:p>
            <a:pPr lvl="1"/>
            <a:r>
              <a:rPr lang="en-US" dirty="0"/>
              <a:t>In fact, the ultimate goal of the model is not to predict context words, but to construct the word embedding matrices (</a:t>
            </a:r>
            <a:r>
              <a:rPr lang="en-US" i="1" dirty="0"/>
              <a:t>Winput</a:t>
            </a:r>
            <a:r>
              <a:rPr lang="en-US" dirty="0"/>
              <a:t>, </a:t>
            </a:r>
            <a:r>
              <a:rPr lang="en-US" i="1" dirty="0"/>
              <a:t>Woutput</a:t>
            </a:r>
            <a:r>
              <a:rPr lang="en-US" dirty="0"/>
              <a:t>) that best </a:t>
            </a:r>
            <a:r>
              <a:rPr lang="en-US" dirty="0" smtClean="0"/>
              <a:t>capture </a:t>
            </a:r>
            <a:r>
              <a:rPr lang="en-US" dirty="0"/>
              <a:t>relationship among words in a vector </a:t>
            </a:r>
            <a:r>
              <a:rPr lang="en-US" dirty="0" smtClean="0"/>
              <a:t>space.</a:t>
            </a:r>
          </a:p>
          <a:p>
            <a:pPr lvl="1"/>
            <a:r>
              <a:rPr lang="en-US" dirty="0"/>
              <a:t>Skip-Gram achieves this by using a neural net — it optimizes the weight (embedding) matrices by adjusting the weight matrix to minimize the </a:t>
            </a:r>
            <a:r>
              <a:rPr lang="en-US" dirty="0">
                <a:hlinkClick r:id="rId2"/>
              </a:rPr>
              <a:t>prediction error</a:t>
            </a:r>
            <a:r>
              <a:rPr lang="en-US" dirty="0"/>
              <a:t> (</a:t>
            </a:r>
            <a:r>
              <a:rPr lang="en-US" i="1" dirty="0" err="1"/>
              <a:t>ypred</a:t>
            </a:r>
            <a:r>
              <a:rPr lang="en-US" dirty="0" err="1"/>
              <a:t>−</a:t>
            </a:r>
            <a:r>
              <a:rPr lang="en-US" i="1" dirty="0" err="1"/>
              <a:t>ytrue</a:t>
            </a:r>
            <a:r>
              <a:rPr lang="en-US" dirty="0"/>
              <a:t>). </a:t>
            </a:r>
            <a:endParaRPr lang="en-US" dirty="0" smtClean="0"/>
          </a:p>
          <a:p>
            <a:pPr lvl="1"/>
            <a:r>
              <a:rPr lang="en-US" dirty="0"/>
              <a:t>Each row in a word-embedding matrix is a word-vector for each word. Consider the following word-embedding matrix, </a:t>
            </a:r>
            <a:r>
              <a:rPr lang="en-US" i="1" dirty="0" smtClean="0"/>
              <a:t>Winput</a:t>
            </a:r>
            <a:r>
              <a:rPr lang="en-US" dirty="0"/>
              <a:t>.. Since we set the size of the weight matrix to be size=3 </a:t>
            </a:r>
            <a:r>
              <a:rPr lang="en-US" dirty="0">
                <a:hlinkClick r:id="rId3"/>
              </a:rPr>
              <a:t>above</a:t>
            </a:r>
            <a:r>
              <a:rPr lang="en-US" dirty="0"/>
              <a:t>, the matrix is three-dimensional, and can be visualized in a 3D vector space:</a:t>
            </a:r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996108"/>
            <a:ext cx="2514600" cy="2861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267200"/>
            <a:ext cx="4267200" cy="23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1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0"/>
            <a:ext cx="7467600" cy="152400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Relation: </a:t>
            </a:r>
            <a:r>
              <a:rPr lang="en-US" dirty="0" err="1"/>
              <a:t>Synonymity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371600"/>
            <a:ext cx="8534400" cy="3333750"/>
          </a:xfrm>
        </p:spPr>
        <p:txBody>
          <a:bodyPr>
            <a:noAutofit/>
          </a:bodyPr>
          <a:lstStyle/>
          <a:p>
            <a:r>
              <a:rPr lang="en-US" sz="3600" dirty="0"/>
              <a:t>Synonyms </a:t>
            </a:r>
            <a:r>
              <a:rPr lang="en-US" sz="3600" dirty="0">
                <a:solidFill>
                  <a:srgbClr val="FF0000"/>
                </a:solidFill>
              </a:rPr>
              <a:t>have the same meaning in some or all contexts</a:t>
            </a:r>
            <a:r>
              <a:rPr lang="en-US" sz="3600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couch </a:t>
            </a:r>
            <a:r>
              <a:rPr lang="en-US" sz="3200" dirty="0"/>
              <a:t>/ sofa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big / large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automobile / car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vomit / throw up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Water / H</a:t>
            </a:r>
            <a:r>
              <a:rPr lang="en-US" sz="3200" baseline="-25000" dirty="0"/>
              <a:t>2</a:t>
            </a:r>
            <a:r>
              <a:rPr lang="en-US" sz="32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5771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5257800"/>
          </a:xfrm>
        </p:spPr>
        <p:txBody>
          <a:bodyPr>
            <a:normAutofit/>
          </a:bodyPr>
          <a:lstStyle/>
          <a:p>
            <a:r>
              <a:rPr lang="en-US" b="1" dirty="0"/>
              <a:t>Input and Output Weight Matrix (</a:t>
            </a:r>
            <a:r>
              <a:rPr lang="en-US" b="1" i="1" dirty="0" smtClean="0"/>
              <a:t>W</a:t>
            </a:r>
            <a:r>
              <a:rPr lang="en-US" b="1" i="1" baseline="-25000" dirty="0" smtClean="0"/>
              <a:t>input</a:t>
            </a:r>
            <a:r>
              <a:rPr lang="en-US" b="1" dirty="0" smtClean="0"/>
              <a:t>, </a:t>
            </a:r>
            <a:r>
              <a:rPr lang="en-US" b="1" i="1" dirty="0" smtClean="0"/>
              <a:t>W</a:t>
            </a:r>
            <a:r>
              <a:rPr lang="en-US" b="1" i="1" baseline="-25000" dirty="0" smtClean="0"/>
              <a:t>output</a:t>
            </a:r>
            <a:r>
              <a:rPr lang="en-US" b="1" dirty="0" smtClean="0"/>
              <a:t>)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There </a:t>
            </a:r>
            <a:r>
              <a:rPr lang="en-US" dirty="0"/>
              <a:t>are two weight matrices that need to be optimized in Skip-Gram model: </a:t>
            </a:r>
            <a:r>
              <a:rPr lang="en-US" i="1" dirty="0"/>
              <a:t>Winput</a:t>
            </a:r>
            <a:r>
              <a:rPr lang="en-US" dirty="0"/>
              <a:t> and </a:t>
            </a:r>
            <a:r>
              <a:rPr lang="en-US" i="1" dirty="0"/>
              <a:t>Woutput</a:t>
            </a:r>
            <a:r>
              <a:rPr lang="en-US" dirty="0"/>
              <a:t>. Often times in neural net, the weights are expressed as </a:t>
            </a:r>
            <a:r>
              <a:rPr lang="en-US" i="1" dirty="0"/>
              <a:t>θ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Skip-Gram, </a:t>
            </a:r>
            <a:r>
              <a:rPr lang="en-US" i="1" dirty="0"/>
              <a:t>θ</a:t>
            </a:r>
            <a:r>
              <a:rPr lang="en-US" dirty="0"/>
              <a:t> is a concatenation of input and output weight matrices — [</a:t>
            </a:r>
            <a:r>
              <a:rPr lang="en-US" i="1" dirty="0" smtClean="0"/>
              <a:t>Winput Woutput</a:t>
            </a:r>
            <a:r>
              <a:rPr lang="en-US" dirty="0"/>
              <a:t>]</a:t>
            </a:r>
            <a:r>
              <a:rPr lang="en-US" dirty="0" smtClean="0"/>
              <a:t>.</a:t>
            </a:r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r>
              <a:rPr lang="en-US" i="1" dirty="0"/>
              <a:t>θ</a:t>
            </a:r>
            <a:r>
              <a:rPr lang="en-US" dirty="0"/>
              <a:t> has a size of 2</a:t>
            </a:r>
            <a:r>
              <a:rPr lang="en-US" i="1" dirty="0"/>
              <a:t>V</a:t>
            </a:r>
            <a:r>
              <a:rPr lang="en-US" dirty="0"/>
              <a:t>×</a:t>
            </a:r>
            <a:r>
              <a:rPr lang="en-US" i="1" dirty="0"/>
              <a:t>N</a:t>
            </a:r>
            <a:r>
              <a:rPr lang="en-US" dirty="0"/>
              <a:t>, where </a:t>
            </a:r>
            <a:r>
              <a:rPr lang="en-US" i="1" dirty="0"/>
              <a:t>V</a:t>
            </a:r>
            <a:r>
              <a:rPr lang="en-US" dirty="0"/>
              <a:t> is the number of unique vocab in a corpus, and </a:t>
            </a:r>
            <a:r>
              <a:rPr lang="en-US" i="1" dirty="0"/>
              <a:t>N</a:t>
            </a:r>
            <a:r>
              <a:rPr lang="en-US" dirty="0"/>
              <a:t> is the dimension of word vectors in the embedding matrices. 2 is </a:t>
            </a:r>
            <a:r>
              <a:rPr lang="en-US" dirty="0" err="1"/>
              <a:t>multipled</a:t>
            </a:r>
            <a:r>
              <a:rPr lang="en-US" dirty="0"/>
              <a:t> to </a:t>
            </a:r>
            <a:r>
              <a:rPr lang="en-US" i="1" dirty="0"/>
              <a:t>V</a:t>
            </a:r>
            <a:r>
              <a:rPr lang="en-US" dirty="0"/>
              <a:t> because there are two weight matrices, </a:t>
            </a:r>
            <a:r>
              <a:rPr lang="en-US" i="1" dirty="0"/>
              <a:t>Winput</a:t>
            </a:r>
            <a:r>
              <a:rPr lang="en-US" dirty="0"/>
              <a:t> and </a:t>
            </a:r>
            <a:r>
              <a:rPr lang="en-US" i="1" dirty="0"/>
              <a:t>Woutput</a:t>
            </a:r>
            <a:r>
              <a:rPr lang="en-US" dirty="0"/>
              <a:t>. </a:t>
            </a:r>
            <a:r>
              <a:rPr lang="en-US" i="1" dirty="0"/>
              <a:t>u</a:t>
            </a:r>
            <a:r>
              <a:rPr lang="en-US" dirty="0"/>
              <a:t> is a word vector from </a:t>
            </a:r>
            <a:r>
              <a:rPr lang="en-US" i="1" dirty="0"/>
              <a:t>Winput</a:t>
            </a:r>
            <a:r>
              <a:rPr lang="en-US" dirty="0"/>
              <a:t> and </a:t>
            </a:r>
            <a:r>
              <a:rPr lang="en-US" i="1" dirty="0"/>
              <a:t>v</a:t>
            </a:r>
            <a:r>
              <a:rPr lang="en-US" dirty="0"/>
              <a:t> is a word vector from </a:t>
            </a:r>
            <a:r>
              <a:rPr lang="en-US" i="1" dirty="0"/>
              <a:t>Woutput</a:t>
            </a:r>
            <a:r>
              <a:rPr lang="en-US" dirty="0"/>
              <a:t>. Each word vectors are </a:t>
            </a:r>
            <a:r>
              <a:rPr lang="en-US" i="1" dirty="0"/>
              <a:t>N</a:t>
            </a:r>
            <a:r>
              <a:rPr lang="en-US" dirty="0"/>
              <a:t>-dim row vectors from input and output embedding matrices.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99" y="2590800"/>
            <a:ext cx="3353171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5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5257800"/>
          </a:xfrm>
        </p:spPr>
        <p:txBody>
          <a:bodyPr>
            <a:normAutofit/>
          </a:bodyPr>
          <a:lstStyle/>
          <a:p>
            <a:r>
              <a:rPr lang="en-US" b="1" dirty="0"/>
              <a:t>Hidden (Projection) Layer (</a:t>
            </a:r>
            <a:r>
              <a:rPr lang="en-US" b="1" i="1" dirty="0" smtClean="0"/>
              <a:t>h</a:t>
            </a:r>
            <a:r>
              <a:rPr lang="en-US" b="1" dirty="0" smtClean="0"/>
              <a:t>)</a:t>
            </a:r>
          </a:p>
          <a:p>
            <a:pPr lvl="1"/>
            <a:r>
              <a:rPr lang="en-US" dirty="0"/>
              <a:t>Skip-Gram uses a neural net with one hidden layer. In the context of natural language processing, hidden layer is often referred to as a </a:t>
            </a:r>
            <a:r>
              <a:rPr lang="en-US" i="1" dirty="0"/>
              <a:t>projection</a:t>
            </a:r>
            <a:r>
              <a:rPr lang="en-US" dirty="0"/>
              <a:t> layer, because </a:t>
            </a:r>
            <a:r>
              <a:rPr lang="en-US" i="1" dirty="0"/>
              <a:t>h</a:t>
            </a:r>
            <a:r>
              <a:rPr lang="en-US" dirty="0"/>
              <a:t> is essentially an 1D vector projected by the one-hot encoded input vector.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pPr lvl="1"/>
            <a:r>
              <a:rPr lang="en-US" i="1" dirty="0"/>
              <a:t>h</a:t>
            </a:r>
            <a:r>
              <a:rPr lang="en-US" dirty="0"/>
              <a:t> is obtained by multiplying the input word embedding matrix with the </a:t>
            </a:r>
            <a:r>
              <a:rPr lang="en-US" i="1" dirty="0"/>
              <a:t>V</a:t>
            </a:r>
            <a:r>
              <a:rPr lang="en-US" dirty="0"/>
              <a:t>-dim input vector.</a:t>
            </a: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14600"/>
            <a:ext cx="5791200" cy="2311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105400"/>
            <a:ext cx="6781800" cy="6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5257800"/>
          </a:xfrm>
        </p:spPr>
        <p:txBody>
          <a:bodyPr>
            <a:normAutofit/>
          </a:bodyPr>
          <a:lstStyle/>
          <a:p>
            <a:r>
              <a:rPr lang="en-US" b="1" dirty="0"/>
              <a:t>Softmax Output Layer (</a:t>
            </a:r>
            <a:r>
              <a:rPr lang="en-US" b="1" i="1" dirty="0" err="1" smtClean="0"/>
              <a:t>ypred</a:t>
            </a:r>
            <a:r>
              <a:rPr lang="en-US" b="1" dirty="0" smtClean="0"/>
              <a:t>)</a:t>
            </a:r>
          </a:p>
          <a:p>
            <a:pPr lvl="1"/>
            <a:r>
              <a:rPr lang="en-US" dirty="0"/>
              <a:t>The output layer is a </a:t>
            </a:r>
            <a:r>
              <a:rPr lang="en-US" i="1" dirty="0"/>
              <a:t>V</a:t>
            </a:r>
            <a:r>
              <a:rPr lang="en-US" dirty="0"/>
              <a:t>-dim probability distribution of all unique words in the corpus, given a center word. In statistics, the conditional probability of </a:t>
            </a:r>
            <a:r>
              <a:rPr lang="en-US" i="1" dirty="0"/>
              <a:t>A</a:t>
            </a:r>
            <a:r>
              <a:rPr lang="en-US" dirty="0"/>
              <a:t> given </a:t>
            </a:r>
            <a:r>
              <a:rPr lang="en-US" i="1" dirty="0"/>
              <a:t>B</a:t>
            </a:r>
            <a:r>
              <a:rPr lang="en-US" dirty="0"/>
              <a:t> is denoted as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|</a:t>
            </a:r>
            <a:r>
              <a:rPr lang="en-US" i="1" dirty="0"/>
              <a:t>B</a:t>
            </a:r>
            <a:r>
              <a:rPr lang="en-US" dirty="0"/>
              <a:t>). In Skip-Gram, we use the notation,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 err="1"/>
              <a:t>wcontext</a:t>
            </a:r>
            <a:r>
              <a:rPr lang="en-US" dirty="0" err="1"/>
              <a:t>|</a:t>
            </a:r>
            <a:r>
              <a:rPr lang="en-US" i="1" dirty="0" err="1"/>
              <a:t>wcenter</a:t>
            </a:r>
            <a:r>
              <a:rPr lang="en-US" dirty="0"/>
              <a:t>), to denote the conditional probability of observing a context word given a center word. It is obtained by using the softmax function</a:t>
            </a:r>
            <a:r>
              <a:rPr lang="en-US" dirty="0" smtClean="0"/>
              <a:t>,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where </a:t>
            </a:r>
            <a:r>
              <a:rPr lang="en-US" i="1" dirty="0"/>
              <a:t>Woutput</a:t>
            </a:r>
            <a:r>
              <a:rPr lang="en-US" dirty="0"/>
              <a:t>(</a:t>
            </a:r>
            <a:r>
              <a:rPr lang="en-US" i="1" dirty="0" err="1"/>
              <a:t>i</a:t>
            </a:r>
            <a:r>
              <a:rPr lang="en-US" dirty="0"/>
              <a:t>) is the </a:t>
            </a:r>
            <a:r>
              <a:rPr lang="en-US" i="1" dirty="0" err="1"/>
              <a:t>i</a:t>
            </a:r>
            <a:r>
              <a:rPr lang="en-US" dirty="0" err="1"/>
              <a:t>-th</a:t>
            </a:r>
            <a:r>
              <a:rPr lang="en-US" dirty="0"/>
              <a:t> row vector of size 1×</a:t>
            </a:r>
            <a:r>
              <a:rPr lang="en-US" i="1" dirty="0"/>
              <a:t>N</a:t>
            </a:r>
            <a:r>
              <a:rPr lang="en-US" dirty="0"/>
              <a:t> from the output embedding matrix, </a:t>
            </a:r>
            <a:r>
              <a:rPr lang="en-US" i="1" dirty="0" err="1"/>
              <a:t>Woutputcontext</a:t>
            </a:r>
            <a:r>
              <a:rPr lang="en-US" dirty="0"/>
              <a:t> is also a row vector of size 1×</a:t>
            </a:r>
            <a:r>
              <a:rPr lang="en-US" i="1" dirty="0"/>
              <a:t>N</a:t>
            </a:r>
            <a:r>
              <a:rPr lang="en-US" dirty="0"/>
              <a:t> from the output embedding matrix corresponding to the context word. </a:t>
            </a:r>
            <a:r>
              <a:rPr lang="en-US" i="1" dirty="0"/>
              <a:t>V</a:t>
            </a:r>
            <a:r>
              <a:rPr lang="en-US" dirty="0"/>
              <a:t> is the size of unique vocab in the corpus, and </a:t>
            </a:r>
            <a:r>
              <a:rPr lang="en-US" i="1" dirty="0"/>
              <a:t>h</a:t>
            </a:r>
            <a:r>
              <a:rPr lang="en-US" dirty="0"/>
              <a:t> is the hidden (projection) layer of size (</a:t>
            </a:r>
            <a:r>
              <a:rPr lang="en-US" i="1" dirty="0"/>
              <a:t>N</a:t>
            </a:r>
            <a:r>
              <a:rPr lang="en-US" dirty="0"/>
              <a:t>×1). The output is an 1×1 scalar value of probability of range [0,1)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This probability is computed </a:t>
            </a:r>
            <a:r>
              <a:rPr lang="en-US" i="1" dirty="0"/>
              <a:t>V</a:t>
            </a:r>
            <a:r>
              <a:rPr lang="en-US" dirty="0"/>
              <a:t> times to obtain a conditional probability distribution of observing each unique vocabs in the corpus, given a center word.</a:t>
            </a:r>
            <a:endParaRPr lang="en-US" dirty="0" smtClean="0"/>
          </a:p>
          <a:p>
            <a:pPr lvl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95600"/>
            <a:ext cx="7086600" cy="7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6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5257800"/>
          </a:xfrm>
        </p:spPr>
        <p:txBody>
          <a:bodyPr>
            <a:normAutofit/>
          </a:bodyPr>
          <a:lstStyle/>
          <a:p>
            <a:r>
              <a:rPr lang="en-US" b="1" dirty="0"/>
              <a:t>Softmax Output Layer (</a:t>
            </a:r>
            <a:r>
              <a:rPr lang="en-US" b="1" i="1" dirty="0" err="1" smtClean="0"/>
              <a:t>ypred</a:t>
            </a:r>
            <a:r>
              <a:rPr lang="en-US" b="1" dirty="0" smtClean="0"/>
              <a:t>)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6858000" cy="1673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406224"/>
            <a:ext cx="5791200" cy="3442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441680"/>
            <a:ext cx="2514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/>
              <a:t>Woutput</a:t>
            </a:r>
            <a:r>
              <a:rPr lang="en-US" dirty="0"/>
              <a:t> in the denominator of </a:t>
            </a:r>
            <a:r>
              <a:rPr lang="en-US" dirty="0" err="1"/>
              <a:t>eq</a:t>
            </a:r>
            <a:r>
              <a:rPr lang="en-US" dirty="0"/>
              <a:t> 13 has size </a:t>
            </a:r>
            <a:r>
              <a:rPr lang="en-US" i="1" dirty="0"/>
              <a:t>V</a:t>
            </a:r>
            <a:r>
              <a:rPr lang="en-US" dirty="0"/>
              <a:t>×</a:t>
            </a:r>
            <a:r>
              <a:rPr lang="en-US" i="1" dirty="0"/>
              <a:t>N</a:t>
            </a:r>
            <a:r>
              <a:rPr lang="en-US" dirty="0"/>
              <a:t>. Multiplying </a:t>
            </a:r>
            <a:r>
              <a:rPr lang="en-US" i="1" dirty="0"/>
              <a:t>Woutput</a:t>
            </a:r>
            <a:r>
              <a:rPr lang="en-US" dirty="0"/>
              <a:t> with </a:t>
            </a:r>
            <a:r>
              <a:rPr lang="en-US" i="1" dirty="0"/>
              <a:t>h</a:t>
            </a:r>
            <a:r>
              <a:rPr lang="en-US" dirty="0"/>
              <a:t> of size </a:t>
            </a:r>
            <a:r>
              <a:rPr lang="en-US" i="1" dirty="0"/>
              <a:t>N</a:t>
            </a:r>
            <a:r>
              <a:rPr lang="en-US" dirty="0"/>
              <a:t>×1 will yield a dot product vector of size </a:t>
            </a:r>
            <a:r>
              <a:rPr lang="en-US" i="1" dirty="0"/>
              <a:t>V</a:t>
            </a:r>
            <a:r>
              <a:rPr lang="en-US" dirty="0"/>
              <a:t>×1. This dot product vector goes through the softmax function: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5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5257800"/>
          </a:xfrm>
        </p:spPr>
        <p:txBody>
          <a:bodyPr>
            <a:normAutofit/>
          </a:bodyPr>
          <a:lstStyle/>
          <a:p>
            <a:r>
              <a:rPr lang="en-US" b="1" dirty="0"/>
              <a:t>Softmax Output Layer (</a:t>
            </a:r>
            <a:r>
              <a:rPr lang="en-US" b="1" i="1" dirty="0" err="1" smtClean="0"/>
              <a:t>ypred</a:t>
            </a:r>
            <a:r>
              <a:rPr lang="en-US" b="1" dirty="0" smtClean="0"/>
              <a:t>)</a:t>
            </a:r>
          </a:p>
          <a:p>
            <a:pPr lvl="1"/>
            <a:r>
              <a:rPr lang="en-US" dirty="0"/>
              <a:t>The exponentiation ensures that the transformed values are positive, and the normalization factor in the denominator ensures that the values have a range of [0,1). The result is a conditional probability distribution of observing each unique vocabs in the corpus, given a center </a:t>
            </a:r>
            <a:r>
              <a:rPr lang="en-US" dirty="0" smtClean="0"/>
              <a:t>word.</a:t>
            </a:r>
          </a:p>
          <a:p>
            <a:r>
              <a:rPr lang="en-US" b="1" dirty="0" smtClean="0"/>
              <a:t>Negative Sampling</a:t>
            </a:r>
          </a:p>
          <a:p>
            <a:pPr lvl="1"/>
            <a:r>
              <a:rPr lang="en-US" dirty="0"/>
              <a:t>Softmax function in Skip-Gram has the following equation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There is an issue with softmax in Skip-Gram — it is computationally very expensive, as it requires scanning through the entire output embedding matrix (</a:t>
            </a:r>
            <a:r>
              <a:rPr lang="en-US" i="1" dirty="0"/>
              <a:t>Woutput</a:t>
            </a:r>
            <a:r>
              <a:rPr lang="en-US" dirty="0"/>
              <a:t>) to compute the probability distribution of all </a:t>
            </a:r>
            <a:r>
              <a:rPr lang="en-US" i="1" dirty="0"/>
              <a:t>V</a:t>
            </a:r>
            <a:r>
              <a:rPr lang="en-US" dirty="0"/>
              <a:t> words, where </a:t>
            </a:r>
            <a:r>
              <a:rPr lang="en-US" i="1" dirty="0"/>
              <a:t>V</a:t>
            </a:r>
            <a:r>
              <a:rPr lang="en-US" dirty="0"/>
              <a:t> can be millions or more. </a:t>
            </a:r>
            <a:r>
              <a:rPr lang="en-US" dirty="0" err="1"/>
              <a:t>Furtheremore</a:t>
            </a:r>
            <a:r>
              <a:rPr lang="en-US" dirty="0"/>
              <a:t>, the normalization factor in the denominator also requires </a:t>
            </a:r>
            <a:r>
              <a:rPr lang="en-US" i="1" dirty="0"/>
              <a:t>V</a:t>
            </a:r>
            <a:r>
              <a:rPr lang="en-US" dirty="0"/>
              <a:t> iterations. When implemented in codes, the normalization factor is computed only once and cached as a Python variable, making the </a:t>
            </a:r>
            <a:r>
              <a:rPr lang="en-US" dirty="0" err="1"/>
              <a:t>alogrithm</a:t>
            </a:r>
            <a:r>
              <a:rPr lang="en-US" dirty="0"/>
              <a:t> complexity =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V</a:t>
            </a:r>
            <a:r>
              <a:rPr lang="en-US" dirty="0"/>
              <a:t>+</a:t>
            </a:r>
            <a:r>
              <a:rPr lang="en-US" i="1" dirty="0"/>
              <a:t>V</a:t>
            </a:r>
            <a:r>
              <a:rPr lang="en-US" dirty="0"/>
              <a:t>)≈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V</a:t>
            </a:r>
            <a:r>
              <a:rPr lang="en-US" dirty="0"/>
              <a:t>).</a:t>
            </a:r>
            <a:endParaRPr lang="en-US" dirty="0" smtClean="0"/>
          </a:p>
          <a:p>
            <a:pPr lvl="1"/>
            <a:endParaRPr lang="en-US" b="1" dirty="0"/>
          </a:p>
          <a:p>
            <a:pPr marL="201168" lvl="1" indent="0">
              <a:buNone/>
            </a:pPr>
            <a:endParaRPr lang="en-US" dirty="0" smtClean="0"/>
          </a:p>
          <a:p>
            <a:pPr lvl="1"/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3429000"/>
            <a:ext cx="3759200" cy="8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Forward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9200"/>
            <a:ext cx="7543801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Negative Sampling</a:t>
            </a:r>
          </a:p>
          <a:p>
            <a:pPr lvl="1"/>
            <a:r>
              <a:rPr lang="en-US" dirty="0"/>
              <a:t>Due to this computational inefficiency, </a:t>
            </a:r>
            <a:r>
              <a:rPr lang="en-US" b="1" dirty="0"/>
              <a:t>softmax is not used in most </a:t>
            </a:r>
            <a:r>
              <a:rPr lang="en-US" b="1" dirty="0" err="1"/>
              <a:t>implementaions</a:t>
            </a:r>
            <a:r>
              <a:rPr lang="en-US" b="1" dirty="0"/>
              <a:t> of Skip-Gram</a:t>
            </a:r>
            <a:r>
              <a:rPr lang="en-US" dirty="0"/>
              <a:t>. Instead we use an alternative called negative sampling with sigmoid function, which rephrases the problem into a set of independent binary classification task of algorithm complexity =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+1), where </a:t>
            </a:r>
            <a:r>
              <a:rPr lang="en-US" i="1" dirty="0"/>
              <a:t>K</a:t>
            </a:r>
            <a:r>
              <a:rPr lang="en-US" dirty="0"/>
              <a:t> typically has a range of [5,20]. Then, the new probability distribution is defined as: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pPr lvl="1"/>
            <a:r>
              <a:rPr lang="en-US" i="1" dirty="0"/>
              <a:t>K</a:t>
            </a:r>
            <a:r>
              <a:rPr lang="en-US" dirty="0"/>
              <a:t>=20 is used for small corpus, and </a:t>
            </a:r>
            <a:r>
              <a:rPr lang="en-US" i="1" dirty="0"/>
              <a:t>K</a:t>
            </a:r>
            <a:r>
              <a:rPr lang="en-US" dirty="0"/>
              <a:t>=5 is used for big corpus. Negative sampling is much cheaper than vanilla Skip-Gram with softmax, because </a:t>
            </a:r>
            <a:r>
              <a:rPr lang="en-US" i="1" dirty="0"/>
              <a:t>K</a:t>
            </a:r>
            <a:r>
              <a:rPr lang="en-US" dirty="0"/>
              <a:t> is between 5 ~ 20, whereas </a:t>
            </a:r>
            <a:r>
              <a:rPr lang="en-US" i="1" dirty="0"/>
              <a:t>V</a:t>
            </a:r>
            <a:r>
              <a:rPr lang="en-US" dirty="0"/>
              <a:t> can be millions. Moreover, no extra iterations are necessary to compute the normalization factor in the denominator, because sigmoid function is a binary regression classifier. The algorithm complexity of the probability distribution of vanilla Skip-Gram is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V</a:t>
            </a:r>
            <a:r>
              <a:rPr lang="en-US" dirty="0"/>
              <a:t>), whereas negative sampling's is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+1). This shows why negative sampling saves a significant amount of computational cost per iteration.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895600"/>
            <a:ext cx="4241800" cy="7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3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Backward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199" cy="52578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Backward propagation involves computing prediction errors, and updating the weight matrix (</a:t>
            </a:r>
            <a:r>
              <a:rPr lang="en-US" i="1" dirty="0"/>
              <a:t>θ</a:t>
            </a:r>
            <a:r>
              <a:rPr lang="en-US" dirty="0"/>
              <a:t>) to optimize vector representation of words. Assuming </a:t>
            </a:r>
            <a:r>
              <a:rPr lang="en-US" dirty="0">
                <a:hlinkClick r:id="rId2"/>
              </a:rPr>
              <a:t>stochastic gradient descent</a:t>
            </a:r>
            <a:r>
              <a:rPr lang="en-US" dirty="0"/>
              <a:t>, we have the following general update equations for the weight matrix (</a:t>
            </a:r>
            <a:r>
              <a:rPr lang="en-US" i="1" dirty="0"/>
              <a:t>θ</a:t>
            </a:r>
            <a:r>
              <a:rPr lang="en-US" dirty="0"/>
              <a:t>)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i="1" dirty="0" err="1"/>
              <a:t>η</a:t>
            </a:r>
            <a:r>
              <a:rPr lang="en-US" dirty="0"/>
              <a:t> is learning rate, ∇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i="1" dirty="0" err="1"/>
              <a:t>θ</a:t>
            </a:r>
            <a:r>
              <a:rPr lang="en-US" dirty="0" err="1"/>
              <a:t>;</a:t>
            </a:r>
            <a:r>
              <a:rPr lang="en-US" i="1" dirty="0" err="1"/>
              <a:t>w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)) is gradient for the weight matrix, and 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i="1" dirty="0" err="1"/>
              <a:t>θ</a:t>
            </a:r>
            <a:r>
              <a:rPr lang="en-US" dirty="0" err="1"/>
              <a:t>;</a:t>
            </a:r>
            <a:r>
              <a:rPr lang="en-US" i="1" dirty="0" err="1"/>
              <a:t>w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)) is the cost function defined in </a:t>
            </a:r>
            <a:r>
              <a:rPr lang="en-US" dirty="0">
                <a:hlinkClick r:id="rId3"/>
              </a:rPr>
              <a:t>eq (6)</a:t>
            </a:r>
            <a:r>
              <a:rPr lang="en-US" dirty="0"/>
              <a:t>. Since the </a:t>
            </a:r>
            <a:r>
              <a:rPr lang="en-US" i="1" dirty="0"/>
              <a:t>θ</a:t>
            </a:r>
            <a:r>
              <a:rPr lang="en-US" dirty="0"/>
              <a:t> is a concatenation of input and output weight matrices ([</a:t>
            </a:r>
            <a:r>
              <a:rPr lang="en-US" i="1" dirty="0" err="1"/>
              <a:t>WinputWoutput</a:t>
            </a:r>
            <a:r>
              <a:rPr lang="en-US" dirty="0"/>
              <a:t>]) as described </a:t>
            </a:r>
            <a:r>
              <a:rPr lang="en-US" dirty="0">
                <a:hlinkClick r:id="rId4"/>
              </a:rPr>
              <a:t>above</a:t>
            </a:r>
            <a:r>
              <a:rPr lang="en-US" dirty="0"/>
              <a:t>, there are two update equations for each embedding matrix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Mathematically, it can be shown that the gradients of </a:t>
            </a:r>
            <a:r>
              <a:rPr lang="en-US" i="1" dirty="0"/>
              <a:t>Winput</a:t>
            </a:r>
            <a:r>
              <a:rPr lang="en-US" dirty="0"/>
              <a:t> </a:t>
            </a:r>
            <a:r>
              <a:rPr lang="en-US" i="1" dirty="0"/>
              <a:t>Woutput</a:t>
            </a:r>
            <a:r>
              <a:rPr lang="en-US" dirty="0"/>
              <a:t> have the following forms: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24550"/>
            <a:ext cx="6324600" cy="41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038600"/>
            <a:ext cx="6400800" cy="13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4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Backward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199" cy="5257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The gradients can be </a:t>
            </a:r>
            <a:r>
              <a:rPr lang="en-US" dirty="0" smtClean="0"/>
              <a:t>substituted </a:t>
            </a:r>
            <a:r>
              <a:rPr lang="en-US" dirty="0"/>
              <a:t>into </a:t>
            </a:r>
            <a:r>
              <a:rPr lang="en-US" dirty="0">
                <a:hlinkClick r:id="rId2"/>
              </a:rPr>
              <a:t>eq (16)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eq (17)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i="1" dirty="0"/>
              <a:t>Winput</a:t>
            </a:r>
            <a:r>
              <a:rPr lang="en-US" dirty="0"/>
              <a:t> is </a:t>
            </a:r>
            <a:r>
              <a:rPr lang="en-US" dirty="0">
                <a:hlinkClick r:id="rId4"/>
              </a:rPr>
              <a:t>input weight matrix</a:t>
            </a:r>
            <a:r>
              <a:rPr lang="en-US" dirty="0"/>
              <a:t>, </a:t>
            </a:r>
            <a:r>
              <a:rPr lang="en-US" i="1" dirty="0"/>
              <a:t>Woutput</a:t>
            </a:r>
            <a:r>
              <a:rPr lang="en-US" dirty="0"/>
              <a:t> is </a:t>
            </a:r>
            <a:r>
              <a:rPr lang="en-US" dirty="0">
                <a:hlinkClick r:id="rId4"/>
              </a:rPr>
              <a:t>output weight matrix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dirty="0"/>
              <a:t> is one-hot encoded </a:t>
            </a:r>
            <a:r>
              <a:rPr lang="en-US" dirty="0">
                <a:hlinkClick r:id="rId5"/>
              </a:rPr>
              <a:t>input layer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dirty="0"/>
              <a:t> is </a:t>
            </a:r>
            <a:r>
              <a:rPr lang="en-US" dirty="0">
                <a:hlinkClick r:id="rId6"/>
              </a:rPr>
              <a:t>window size</a:t>
            </a:r>
            <a:r>
              <a:rPr lang="en-US" dirty="0"/>
              <a:t>, and </a:t>
            </a:r>
            <a:r>
              <a:rPr lang="en-US" i="1" dirty="0" err="1"/>
              <a:t>ec</a:t>
            </a:r>
            <a:r>
              <a:rPr lang="en-US" dirty="0"/>
              <a:t> is </a:t>
            </a:r>
            <a:r>
              <a:rPr lang="en-US" dirty="0">
                <a:hlinkClick r:id="rId7"/>
              </a:rPr>
              <a:t>prediction error</a:t>
            </a:r>
            <a:r>
              <a:rPr lang="en-US" dirty="0"/>
              <a:t> for </a:t>
            </a:r>
            <a:r>
              <a:rPr lang="en-US" i="1" dirty="0"/>
              <a:t>c</a:t>
            </a:r>
            <a:r>
              <a:rPr lang="en-US" dirty="0"/>
              <a:t>-</a:t>
            </a:r>
            <a:r>
              <a:rPr lang="en-US" dirty="0" err="1"/>
              <a:t>th</a:t>
            </a:r>
            <a:r>
              <a:rPr lang="en-US" dirty="0"/>
              <a:t> context word in the window. Note that </a:t>
            </a:r>
            <a:r>
              <a:rPr lang="en-US" i="1" dirty="0"/>
              <a:t>h</a:t>
            </a:r>
            <a:r>
              <a:rPr lang="en-US" dirty="0"/>
              <a:t> (hidden layer) is equivalent to </a:t>
            </a:r>
            <a:r>
              <a:rPr lang="en-US" i="1" dirty="0" err="1"/>
              <a:t>WTinputx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1295400"/>
            <a:ext cx="6477000" cy="1615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3638913"/>
            <a:ext cx="6400800" cy="15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Backward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9200"/>
            <a:ext cx="5105400" cy="52578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Although </a:t>
            </a:r>
            <a:r>
              <a:rPr lang="en-US" dirty="0">
                <a:hlinkClick r:id="rId2"/>
              </a:rPr>
              <a:t>eq (21)</a:t>
            </a:r>
            <a:r>
              <a:rPr lang="en-US" dirty="0"/>
              <a:t> does not explicitly show it, softmax function is applied in the prediction error (</a:t>
            </a:r>
            <a:r>
              <a:rPr lang="en-US" i="1" dirty="0" err="1"/>
              <a:t>ec</a:t>
            </a:r>
            <a:r>
              <a:rPr lang="en-US" dirty="0"/>
              <a:t>). Prediction error is the difference between the predicted and true probability (</a:t>
            </a:r>
            <a:r>
              <a:rPr lang="en-US" i="1" dirty="0" err="1"/>
              <a:t>ypred</a:t>
            </a:r>
            <a:r>
              <a:rPr lang="en-US" dirty="0" err="1"/>
              <a:t>−</a:t>
            </a:r>
            <a:r>
              <a:rPr lang="en-US" i="1" dirty="0" err="1"/>
              <a:t>ytrue</a:t>
            </a:r>
            <a:r>
              <a:rPr lang="en-US" dirty="0"/>
              <a:t>) as illustrated </a:t>
            </a:r>
            <a:r>
              <a:rPr lang="en-US" dirty="0" smtClean="0"/>
              <a:t>next. </a:t>
            </a:r>
            <a:r>
              <a:rPr lang="en-US" dirty="0"/>
              <a:t>The predicted probability </a:t>
            </a:r>
            <a:r>
              <a:rPr lang="en-US" i="1" dirty="0" err="1"/>
              <a:t>ypred</a:t>
            </a:r>
            <a:r>
              <a:rPr lang="en-US" dirty="0"/>
              <a:t> is computed using softmax function using </a:t>
            </a:r>
            <a:r>
              <a:rPr lang="en-US" dirty="0">
                <a:hlinkClick r:id="rId3"/>
              </a:rPr>
              <a:t>eq (13)</a:t>
            </a:r>
            <a:r>
              <a:rPr lang="en-US" dirty="0" smtClean="0"/>
              <a:t>.</a:t>
            </a:r>
          </a:p>
          <a:p>
            <a:r>
              <a:rPr lang="en-US" b="1" dirty="0"/>
              <a:t>Prediction Error (</a:t>
            </a:r>
            <a:r>
              <a:rPr lang="en-US" b="1" i="1" dirty="0" err="1"/>
              <a:t>ypred</a:t>
            </a:r>
            <a:r>
              <a:rPr lang="en-US" b="1" dirty="0" err="1"/>
              <a:t>−</a:t>
            </a:r>
            <a:r>
              <a:rPr lang="en-US" b="1" i="1" dirty="0" err="1" smtClean="0"/>
              <a:t>ytrue</a:t>
            </a:r>
            <a:r>
              <a:rPr lang="en-US" b="1" dirty="0" smtClean="0"/>
              <a:t>)</a:t>
            </a:r>
          </a:p>
          <a:p>
            <a:pPr lvl="1"/>
            <a:r>
              <a:rPr lang="en-US" dirty="0"/>
              <a:t>Skip-Gram model optimizes the weight matrix (</a:t>
            </a:r>
            <a:r>
              <a:rPr lang="en-US" i="1" dirty="0"/>
              <a:t>θ</a:t>
            </a:r>
            <a:r>
              <a:rPr lang="en-US" dirty="0"/>
              <a:t>) to reduce the prediction error. Prediction error is the difference between the probability distribution of words computed from the </a:t>
            </a:r>
            <a:r>
              <a:rPr lang="en-US" dirty="0">
                <a:hlinkClick r:id="rId4"/>
              </a:rPr>
              <a:t>softmax output layer</a:t>
            </a:r>
            <a:r>
              <a:rPr lang="en-US" dirty="0"/>
              <a:t> (</a:t>
            </a:r>
            <a:r>
              <a:rPr lang="en-US" i="1" dirty="0" err="1"/>
              <a:t>ypred</a:t>
            </a:r>
            <a:r>
              <a:rPr lang="en-US" dirty="0"/>
              <a:t>) and the true probability distribution (</a:t>
            </a:r>
            <a:r>
              <a:rPr lang="en-US" i="1" dirty="0" err="1"/>
              <a:t>ytrue</a:t>
            </a:r>
            <a:r>
              <a:rPr lang="en-US" dirty="0"/>
              <a:t>) of the </a:t>
            </a:r>
            <a:r>
              <a:rPr lang="en-US" i="1" dirty="0"/>
              <a:t>c</a:t>
            </a:r>
            <a:r>
              <a:rPr lang="en-US" dirty="0"/>
              <a:t>-</a:t>
            </a:r>
            <a:r>
              <a:rPr lang="en-US" dirty="0" err="1"/>
              <a:t>th</a:t>
            </a:r>
            <a:r>
              <a:rPr lang="en-US" dirty="0"/>
              <a:t> context word. Just like the input layer, </a:t>
            </a:r>
            <a:r>
              <a:rPr lang="en-US" i="1" dirty="0" err="1"/>
              <a:t>ytrue</a:t>
            </a:r>
            <a:r>
              <a:rPr lang="en-US" dirty="0"/>
              <a:t> is one-hot encoded vector, in which only one element in the vector that corresponds to the </a:t>
            </a:r>
            <a:r>
              <a:rPr lang="en-US" i="1" dirty="0"/>
              <a:t>c</a:t>
            </a:r>
            <a:r>
              <a:rPr lang="en-US" dirty="0"/>
              <a:t>-</a:t>
            </a:r>
            <a:r>
              <a:rPr lang="en-US" dirty="0" err="1"/>
              <a:t>th</a:t>
            </a:r>
            <a:r>
              <a:rPr lang="en-US" dirty="0"/>
              <a:t> context word is 1, and the rest is all 0</a:t>
            </a:r>
            <a:r>
              <a:rPr lang="en-US" dirty="0" smtClean="0"/>
              <a:t>.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371600"/>
            <a:ext cx="3251200" cy="47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1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Word2Vec: Training: Backward </a:t>
            </a:r>
            <a:r>
              <a:rPr lang="en-US" b="1" dirty="0" smtClean="0"/>
              <a:t>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799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Prediction </a:t>
            </a:r>
            <a:r>
              <a:rPr lang="en-US" b="1" dirty="0"/>
              <a:t>Error (</a:t>
            </a:r>
            <a:r>
              <a:rPr lang="en-US" b="1" i="1" dirty="0" err="1"/>
              <a:t>ypred</a:t>
            </a:r>
            <a:r>
              <a:rPr lang="en-US" b="1" dirty="0" err="1"/>
              <a:t>−</a:t>
            </a:r>
            <a:r>
              <a:rPr lang="en-US" b="1" i="1" dirty="0" err="1" smtClean="0"/>
              <a:t>ytrue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Prediction </a:t>
            </a:r>
            <a:r>
              <a:rPr lang="en-US" dirty="0"/>
              <a:t>errors for all </a:t>
            </a:r>
            <a:r>
              <a:rPr lang="en-US" i="1" dirty="0"/>
              <a:t>C</a:t>
            </a:r>
            <a:r>
              <a:rPr lang="en-US" dirty="0"/>
              <a:t> context words are summed up to compute weight gradients to </a:t>
            </a:r>
            <a:r>
              <a:rPr lang="en-US" dirty="0" smtClean="0"/>
              <a:t>update </a:t>
            </a:r>
            <a:r>
              <a:rPr lang="en-US" dirty="0"/>
              <a:t>weight matrices</a:t>
            </a:r>
            <a:r>
              <a:rPr lang="en-US" dirty="0" smtClean="0"/>
              <a:t>.</a:t>
            </a:r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133600"/>
            <a:ext cx="5638800" cy="2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Relation: </a:t>
            </a:r>
            <a:r>
              <a:rPr lang="en-US" dirty="0" err="1"/>
              <a:t>Synonymity</a:t>
            </a:r>
            <a:endParaRPr lang="en-US" dirty="0"/>
          </a:p>
        </p:txBody>
      </p:sp>
      <p:sp>
        <p:nvSpPr>
          <p:cNvPr id="145817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Note that there are probably </a:t>
            </a:r>
            <a:r>
              <a:rPr lang="en-US" sz="3200" dirty="0">
                <a:solidFill>
                  <a:srgbClr val="FF0000"/>
                </a:solidFill>
              </a:rPr>
              <a:t>no examples of perfect synonymy</a:t>
            </a:r>
            <a:r>
              <a:rPr lang="en-US" sz="3200" dirty="0"/>
              <a:t>.</a:t>
            </a:r>
          </a:p>
          <a:p>
            <a:pPr lvl="1"/>
            <a:r>
              <a:rPr lang="en-US" sz="2800" dirty="0"/>
              <a:t>Even if many aspects of meaning are identical</a:t>
            </a:r>
          </a:p>
          <a:p>
            <a:pPr lvl="1"/>
            <a:r>
              <a:rPr lang="en-US" sz="2800" dirty="0"/>
              <a:t>Still may not preserve the acceptability based on notions of politeness, slang, register, genre, etc.</a:t>
            </a:r>
          </a:p>
          <a:p>
            <a:r>
              <a:rPr lang="en-US" sz="3200" dirty="0"/>
              <a:t>The Linguistic </a:t>
            </a:r>
            <a:r>
              <a:rPr lang="en-US" sz="3200" dirty="0">
                <a:solidFill>
                  <a:srgbClr val="FF0000"/>
                </a:solidFill>
              </a:rPr>
              <a:t>Principle of Contrast</a:t>
            </a:r>
            <a:r>
              <a:rPr lang="en-US" sz="3200" dirty="0"/>
              <a:t>:</a:t>
            </a:r>
          </a:p>
          <a:p>
            <a:pPr lvl="1"/>
            <a:r>
              <a:rPr lang="en-US" sz="2600" dirty="0"/>
              <a:t>Difference in form -&gt; </a:t>
            </a:r>
            <a:r>
              <a:rPr lang="en-US" sz="2600" dirty="0" smtClean="0"/>
              <a:t>at least some difference </a:t>
            </a:r>
            <a:r>
              <a:rPr lang="en-US" sz="2600" dirty="0"/>
              <a:t>in </a:t>
            </a:r>
            <a:r>
              <a:rPr lang="en-US" sz="2600" dirty="0" smtClean="0"/>
              <a:t>meaning : e.g. water/H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O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5646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>
            <a:normAutofit/>
          </a:bodyPr>
          <a:lstStyle/>
          <a:p>
            <a:r>
              <a:rPr lang="en-US" b="1" dirty="0"/>
              <a:t>Word2Vec: Numerical </a:t>
            </a:r>
            <a:r>
              <a:rPr lang="en-US" b="1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799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Screenshots are used </a:t>
            </a:r>
            <a:r>
              <a:rPr lang="en-US" dirty="0"/>
              <a:t>to demonstrate the concept of updating weight matrices through forward and backward propagations</a:t>
            </a:r>
            <a:r>
              <a:rPr lang="en-US" dirty="0" smtClean="0"/>
              <a:t>.</a:t>
            </a:r>
          </a:p>
          <a:p>
            <a:r>
              <a:rPr lang="en-US" b="1" dirty="0"/>
              <a:t>Forward Propagation: Computing hidden (projection) layer</a:t>
            </a:r>
            <a:endParaRPr lang="en-US" dirty="0"/>
          </a:p>
          <a:p>
            <a:pPr lvl="1"/>
            <a:r>
              <a:rPr lang="en-US" dirty="0"/>
              <a:t>Center word is </a:t>
            </a:r>
            <a:r>
              <a:rPr lang="en-US" i="1" dirty="0"/>
              <a:t>"passes"</a:t>
            </a:r>
            <a:r>
              <a:rPr lang="en-US" dirty="0"/>
              <a:t>. Window size is size=1, making </a:t>
            </a:r>
            <a:r>
              <a:rPr lang="en-US" i="1" dirty="0"/>
              <a:t>"the"</a:t>
            </a:r>
            <a:r>
              <a:rPr lang="en-US" dirty="0"/>
              <a:t> and </a:t>
            </a:r>
            <a:r>
              <a:rPr lang="en-US" i="1" dirty="0"/>
              <a:t>"who"</a:t>
            </a:r>
            <a:r>
              <a:rPr lang="en-US" dirty="0"/>
              <a:t> context words. Hidden layer (</a:t>
            </a:r>
            <a:r>
              <a:rPr lang="en-US" i="1" dirty="0"/>
              <a:t>h</a:t>
            </a:r>
            <a:r>
              <a:rPr lang="en-US" dirty="0"/>
              <a:t>) is </a:t>
            </a:r>
            <a:r>
              <a:rPr lang="en-US" i="1" dirty="0"/>
              <a:t>looked up</a:t>
            </a:r>
            <a:r>
              <a:rPr lang="en-US" dirty="0"/>
              <a:t> from the input weight matrix. It is computed with </a:t>
            </a:r>
            <a:r>
              <a:rPr lang="en-US" dirty="0">
                <a:hlinkClick r:id="rId2"/>
              </a:rPr>
              <a:t>eq (12)</a:t>
            </a:r>
            <a:r>
              <a:rPr lang="en-US" dirty="0" smtClean="0"/>
              <a:t>.</a:t>
            </a:r>
          </a:p>
          <a:p>
            <a:pPr lvl="1"/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47" y="3200400"/>
            <a:ext cx="839140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5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>
            <a:normAutofit/>
          </a:bodyPr>
          <a:lstStyle/>
          <a:p>
            <a:r>
              <a:rPr lang="en-US" b="1" dirty="0"/>
              <a:t>Word2Vec: Numerical </a:t>
            </a:r>
            <a:r>
              <a:rPr lang="en-US" b="1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799" cy="5257800"/>
          </a:xfrm>
        </p:spPr>
        <p:txBody>
          <a:bodyPr>
            <a:normAutofit/>
          </a:bodyPr>
          <a:lstStyle/>
          <a:p>
            <a:r>
              <a:rPr lang="en-US" b="1" dirty="0"/>
              <a:t>Forward Propagation: Softmax output </a:t>
            </a:r>
            <a:r>
              <a:rPr lang="en-US" b="1" dirty="0" smtClean="0"/>
              <a:t>layer</a:t>
            </a:r>
          </a:p>
          <a:p>
            <a:pPr lvl="1"/>
            <a:r>
              <a:rPr lang="en-US" dirty="0"/>
              <a:t>Output layer is a probability distribution of all words, given a center word. It is computed with </a:t>
            </a:r>
            <a:r>
              <a:rPr lang="en-US" dirty="0">
                <a:hlinkClick r:id="rId2"/>
              </a:rPr>
              <a:t>eq (14)</a:t>
            </a:r>
            <a:r>
              <a:rPr lang="en-US" dirty="0"/>
              <a:t>. Note that all context windows share the same output layer (</a:t>
            </a:r>
            <a:r>
              <a:rPr lang="en-US" i="1" dirty="0" err="1"/>
              <a:t>ypred</a:t>
            </a:r>
            <a:r>
              <a:rPr lang="en-US" dirty="0"/>
              <a:t>). Only the errors (</a:t>
            </a:r>
            <a:r>
              <a:rPr lang="en-US" i="1" dirty="0" err="1"/>
              <a:t>ec</a:t>
            </a:r>
            <a:r>
              <a:rPr lang="en-US" dirty="0"/>
              <a:t>) are different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077" r="11033"/>
          <a:stretch/>
        </p:blipFill>
        <p:spPr>
          <a:xfrm>
            <a:off x="200722" y="2438400"/>
            <a:ext cx="8866002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7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>
            <a:normAutofit/>
          </a:bodyPr>
          <a:lstStyle/>
          <a:p>
            <a:r>
              <a:rPr lang="en-US" b="1" dirty="0"/>
              <a:t>Word2Vec: Numerical </a:t>
            </a:r>
            <a:r>
              <a:rPr lang="en-US" b="1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799" cy="5257800"/>
          </a:xfrm>
        </p:spPr>
        <p:txBody>
          <a:bodyPr>
            <a:normAutofit/>
          </a:bodyPr>
          <a:lstStyle/>
          <a:p>
            <a:r>
              <a:rPr lang="en-US" b="1" dirty="0"/>
              <a:t>Backward Propagation: Sum of Prediction Errors</a:t>
            </a:r>
            <a:endParaRPr lang="en-US" dirty="0"/>
          </a:p>
          <a:p>
            <a:pPr lvl="1"/>
            <a:r>
              <a:rPr lang="en-US" i="1" dirty="0"/>
              <a:t>C</a:t>
            </a:r>
            <a:r>
              <a:rPr lang="en-US" dirty="0"/>
              <a:t> different prediction errors are computed, then summed up. In this case, since we set window=1 </a:t>
            </a:r>
            <a:r>
              <a:rPr lang="en-US" dirty="0">
                <a:hlinkClick r:id="rId2"/>
              </a:rPr>
              <a:t>above</a:t>
            </a:r>
            <a:r>
              <a:rPr lang="en-US" dirty="0"/>
              <a:t>, only two errors are computed</a:t>
            </a:r>
            <a:r>
              <a:rPr lang="en-US" dirty="0" smtClean="0"/>
              <a:t>. </a:t>
            </a:r>
          </a:p>
          <a:p>
            <a:pPr lvl="1"/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0"/>
            <a:ext cx="9144000" cy="22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9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>
            <a:normAutofit/>
          </a:bodyPr>
          <a:lstStyle/>
          <a:p>
            <a:r>
              <a:rPr lang="en-US" b="1" dirty="0"/>
              <a:t>Word2Vec: Numerical </a:t>
            </a:r>
            <a:r>
              <a:rPr lang="en-US" b="1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9200"/>
            <a:ext cx="6858000" cy="3962400"/>
          </a:xfrm>
        </p:spPr>
        <p:txBody>
          <a:bodyPr>
            <a:normAutofit/>
          </a:bodyPr>
          <a:lstStyle/>
          <a:p>
            <a:r>
              <a:rPr lang="en-US" b="1" dirty="0"/>
              <a:t>Backward Propagation: Computing ∇</a:t>
            </a:r>
            <a:r>
              <a:rPr lang="en-US" b="1" i="1" dirty="0" smtClean="0"/>
              <a:t>Winput</a:t>
            </a:r>
          </a:p>
          <a:p>
            <a:pPr lvl="1"/>
            <a:r>
              <a:rPr lang="en-US" dirty="0"/>
              <a:t>Gradients of input weight matrix (∂</a:t>
            </a:r>
            <a:r>
              <a:rPr lang="en-US" i="1" dirty="0" err="1"/>
              <a:t>J</a:t>
            </a:r>
            <a:r>
              <a:rPr lang="en-US" dirty="0" err="1"/>
              <a:t>∂</a:t>
            </a:r>
            <a:r>
              <a:rPr lang="en-US" i="1" dirty="0" err="1"/>
              <a:t>Winput</a:t>
            </a:r>
            <a:r>
              <a:rPr lang="en-US" dirty="0"/>
              <a:t>) are computed using </a:t>
            </a:r>
            <a:r>
              <a:rPr lang="en-US" dirty="0">
                <a:hlinkClick r:id="rId2"/>
              </a:rPr>
              <a:t>eq (18)</a:t>
            </a:r>
            <a:r>
              <a:rPr lang="en-US" dirty="0"/>
              <a:t>. Note that multiplying </a:t>
            </a:r>
            <a:r>
              <a:rPr lang="en-US" i="1" dirty="0" err="1"/>
              <a:t>WToutput</a:t>
            </a:r>
            <a:r>
              <a:rPr lang="en-US" dirty="0" err="1"/>
              <a:t>∑</a:t>
            </a:r>
            <a:r>
              <a:rPr lang="en-US" i="1" dirty="0" err="1"/>
              <a:t>Cc</a:t>
            </a:r>
            <a:r>
              <a:rPr lang="en-US" dirty="0"/>
              <a:t>=1</a:t>
            </a:r>
            <a:r>
              <a:rPr lang="en-US" i="1" dirty="0"/>
              <a:t>ec</a:t>
            </a:r>
            <a:r>
              <a:rPr lang="en-US" dirty="0"/>
              <a:t> with the one-hot-encoded input vector (</a:t>
            </a:r>
            <a:r>
              <a:rPr lang="en-US" i="1" dirty="0"/>
              <a:t>x</a:t>
            </a:r>
            <a:r>
              <a:rPr lang="en-US" dirty="0"/>
              <a:t>) makes the neural net to </a:t>
            </a:r>
            <a:r>
              <a:rPr lang="en-US" u="sng" dirty="0"/>
              <a:t>update only one word vector</a:t>
            </a:r>
            <a:r>
              <a:rPr lang="en-US" dirty="0"/>
              <a:t> that corresponds to the input (center) word</a:t>
            </a:r>
            <a:r>
              <a:rPr lang="en-US" dirty="0" smtClean="0"/>
              <a:t>.</a:t>
            </a:r>
          </a:p>
          <a:p>
            <a:pPr lvl="1"/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483" r="9451"/>
          <a:stretch/>
        </p:blipFill>
        <p:spPr>
          <a:xfrm>
            <a:off x="3581400" y="2717511"/>
            <a:ext cx="5410200" cy="41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8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>
            <a:normAutofit/>
          </a:bodyPr>
          <a:lstStyle/>
          <a:p>
            <a:r>
              <a:rPr lang="en-US" b="1" dirty="0"/>
              <a:t>Word2Vec: Numerical </a:t>
            </a:r>
            <a:r>
              <a:rPr lang="en-US" b="1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199" cy="5410200"/>
          </a:xfrm>
        </p:spPr>
        <p:txBody>
          <a:bodyPr>
            <a:normAutofit/>
          </a:bodyPr>
          <a:lstStyle/>
          <a:p>
            <a:r>
              <a:rPr lang="en-US" b="1" dirty="0"/>
              <a:t>Backward Propagation: Computing ∇</a:t>
            </a:r>
            <a:r>
              <a:rPr lang="en-US" b="1" i="1" dirty="0" smtClean="0"/>
              <a:t>Woutput</a:t>
            </a:r>
          </a:p>
          <a:p>
            <a:pPr lvl="1"/>
            <a:r>
              <a:rPr lang="en-US" dirty="0"/>
              <a:t>Gradients of output weight matrix (∂</a:t>
            </a:r>
            <a:r>
              <a:rPr lang="en-US" i="1" dirty="0" err="1"/>
              <a:t>J</a:t>
            </a:r>
            <a:r>
              <a:rPr lang="en-US" dirty="0" err="1"/>
              <a:t>∂</a:t>
            </a:r>
            <a:r>
              <a:rPr lang="en-US" i="1" dirty="0" err="1"/>
              <a:t>Woutput</a:t>
            </a:r>
            <a:r>
              <a:rPr lang="en-US" dirty="0"/>
              <a:t>) are computed using </a:t>
            </a:r>
            <a:r>
              <a:rPr lang="en-US" dirty="0">
                <a:hlinkClick r:id="rId2"/>
              </a:rPr>
              <a:t>eq (19)</a:t>
            </a:r>
            <a:r>
              <a:rPr lang="en-US" dirty="0"/>
              <a:t>. Unlike the input weight matrix (</a:t>
            </a:r>
            <a:r>
              <a:rPr lang="en-US" i="1" dirty="0"/>
              <a:t>Winput</a:t>
            </a:r>
            <a:r>
              <a:rPr lang="en-US" dirty="0"/>
              <a:t>), all word vectors in the output weight matrix (</a:t>
            </a:r>
            <a:r>
              <a:rPr lang="en-US" i="1" dirty="0"/>
              <a:t>Woutput</a:t>
            </a:r>
            <a:r>
              <a:rPr lang="en-US" dirty="0"/>
              <a:t>) are updated</a:t>
            </a:r>
            <a:r>
              <a:rPr lang="en-US" dirty="0" smtClean="0"/>
              <a:t>.</a:t>
            </a:r>
          </a:p>
          <a:p>
            <a:pPr lvl="1"/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220" r="17539"/>
          <a:stretch/>
        </p:blipFill>
        <p:spPr>
          <a:xfrm>
            <a:off x="685800" y="2590800"/>
            <a:ext cx="8229900" cy="32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40472-79BA-A447-9ECC-EDE5274B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>
            <a:normAutofit/>
          </a:bodyPr>
          <a:lstStyle/>
          <a:p>
            <a:r>
              <a:rPr lang="en-US" b="1" dirty="0"/>
              <a:t>Word2Vec: Numerical </a:t>
            </a:r>
            <a:r>
              <a:rPr lang="en-US" b="1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199" cy="5410200"/>
          </a:xfrm>
        </p:spPr>
        <p:txBody>
          <a:bodyPr>
            <a:normAutofit/>
          </a:bodyPr>
          <a:lstStyle/>
          <a:p>
            <a:r>
              <a:rPr lang="en-US" b="1" dirty="0"/>
              <a:t>Backward Propagation: Updating Weight </a:t>
            </a:r>
            <a:r>
              <a:rPr lang="en-US" b="1" dirty="0" smtClean="0"/>
              <a:t>matrices</a:t>
            </a:r>
          </a:p>
          <a:p>
            <a:pPr lvl="1"/>
            <a:r>
              <a:rPr lang="en-US" dirty="0"/>
              <a:t>Input and output weight matrices ([</a:t>
            </a:r>
            <a:r>
              <a:rPr lang="en-US" i="1" dirty="0" err="1"/>
              <a:t>WinputWoutput</a:t>
            </a:r>
            <a:r>
              <a:rPr lang="en-US" dirty="0"/>
              <a:t>]) are updated using </a:t>
            </a:r>
            <a:r>
              <a:rPr lang="en-US" dirty="0">
                <a:hlinkClick r:id="rId2"/>
              </a:rPr>
              <a:t>eq (20)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eq (21)</a:t>
            </a:r>
            <a:r>
              <a:rPr lang="en-US" dirty="0" smtClean="0"/>
              <a:t>.</a:t>
            </a:r>
          </a:p>
          <a:p>
            <a:pPr lvl="1"/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9144000" cy="2080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5517"/>
            <a:ext cx="9144000" cy="20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9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EC931-C4D3-6543-803C-212CE025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1B482-CFE4-6341-8AD4-AC9F3BDD3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Compare to human scores on word similarity-type tasks:</a:t>
            </a:r>
          </a:p>
          <a:p>
            <a:pPr marL="285750" indent="-223838">
              <a:buFont typeface="Arial" panose="020B0604020202020204" pitchFamily="34" charset="0"/>
              <a:buChar char="•"/>
            </a:pPr>
            <a:r>
              <a:rPr lang="en-US" sz="2400" dirty="0"/>
              <a:t>WordSim-353 (Finkelstein et al., 2002)</a:t>
            </a:r>
          </a:p>
          <a:p>
            <a:pPr marL="285750" indent="-223838">
              <a:buFont typeface="Arial" panose="020B0604020202020204" pitchFamily="34" charset="0"/>
              <a:buChar char="•"/>
            </a:pPr>
            <a:r>
              <a:rPr lang="en-US" sz="2400" dirty="0"/>
              <a:t>SimLex-999 (Hill et al., 2015)</a:t>
            </a:r>
          </a:p>
          <a:p>
            <a:pPr marL="285750" indent="-223838">
              <a:buFont typeface="Arial" panose="020B0604020202020204" pitchFamily="34" charset="0"/>
              <a:buChar char="•"/>
            </a:pPr>
            <a:r>
              <a:rPr lang="en-US" sz="2400" dirty="0"/>
              <a:t>Stanford Contextual Word Similarity (SCWS) dataset (Huang et al., 2012) </a:t>
            </a:r>
          </a:p>
          <a:p>
            <a:pPr marL="285750" indent="-223838">
              <a:buFont typeface="Arial" panose="020B0604020202020204" pitchFamily="34" charset="0"/>
              <a:buChar char="•"/>
            </a:pPr>
            <a:r>
              <a:rPr lang="en-US" sz="2400" dirty="0"/>
              <a:t>TOEFL dataset: </a:t>
            </a:r>
            <a:r>
              <a:rPr lang="en-US" sz="2400" i="1" dirty="0"/>
              <a:t>Levied is closest in meaning to: imposed, believed, requested, correlated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6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03996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embeddings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55626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59" y="2590800"/>
            <a:ext cx="7543801" cy="327829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C = ±2 The nearest words to </a:t>
            </a:r>
            <a:r>
              <a:rPr lang="en-US" sz="3200" i="1" dirty="0" smtClean="0">
                <a:solidFill>
                  <a:srgbClr val="FF0000"/>
                </a:solidFill>
              </a:rPr>
              <a:t>Hogwarts</a:t>
            </a:r>
            <a:r>
              <a:rPr lang="en-US" sz="3200" i="1" dirty="0" smtClean="0"/>
              <a:t> </a:t>
            </a:r>
            <a:r>
              <a:rPr lang="en-US" sz="1900" dirty="0" smtClean="0"/>
              <a:t>(school of witchcraft in Harry Potter series)</a:t>
            </a:r>
            <a:r>
              <a:rPr lang="en-US" sz="3200" i="1" dirty="0" smtClean="0"/>
              <a:t>:</a:t>
            </a:r>
            <a:endParaRPr lang="en-US" sz="3200" i="1" dirty="0"/>
          </a:p>
          <a:p>
            <a:pPr lvl="1"/>
            <a:r>
              <a:rPr lang="en-US" sz="2800" i="1" dirty="0" smtClean="0">
                <a:solidFill>
                  <a:srgbClr val="FF0000"/>
                </a:solidFill>
              </a:rPr>
              <a:t>Sunnydale</a:t>
            </a:r>
            <a:r>
              <a:rPr lang="en-US" sz="2800" i="1" dirty="0" smtClean="0"/>
              <a:t> </a:t>
            </a:r>
            <a:r>
              <a:rPr lang="en-US" sz="2100" dirty="0" smtClean="0"/>
              <a:t>(School for drama The Buffy the vampire Slayer)</a:t>
            </a:r>
            <a:r>
              <a:rPr lang="en-US" sz="2800" i="1" dirty="0" smtClean="0"/>
              <a:t> </a:t>
            </a:r>
            <a:endParaRPr lang="en-US" sz="2800" i="1" dirty="0"/>
          </a:p>
          <a:p>
            <a:pPr lvl="1"/>
            <a:r>
              <a:rPr lang="en-US" sz="2800" i="1" dirty="0" err="1" smtClean="0">
                <a:solidFill>
                  <a:srgbClr val="FF0000"/>
                </a:solidFill>
              </a:rPr>
              <a:t>Evernight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1900" dirty="0" smtClean="0"/>
              <a:t>(School for Vampire series)</a:t>
            </a:r>
            <a:r>
              <a:rPr lang="en-US" sz="2800" dirty="0" smtClean="0"/>
              <a:t> </a:t>
            </a:r>
            <a:endParaRPr lang="en-US" sz="2800" i="1" dirty="0"/>
          </a:p>
          <a:p>
            <a:r>
              <a:rPr lang="en-US" sz="3200" dirty="0"/>
              <a:t>C = ±5 The nearest words to </a:t>
            </a:r>
            <a:r>
              <a:rPr lang="en-US" sz="3200" i="1" dirty="0">
                <a:solidFill>
                  <a:srgbClr val="FF0000"/>
                </a:solidFill>
              </a:rPr>
              <a:t>Hogwarts</a:t>
            </a:r>
            <a:r>
              <a:rPr lang="en-US" sz="3200" i="1" dirty="0"/>
              <a:t>:</a:t>
            </a:r>
          </a:p>
          <a:p>
            <a:pPr lvl="1"/>
            <a:r>
              <a:rPr lang="en-US" sz="2800" i="1" dirty="0" smtClean="0">
                <a:solidFill>
                  <a:srgbClr val="FF0000"/>
                </a:solidFill>
              </a:rPr>
              <a:t>Dumbledore</a:t>
            </a:r>
            <a:r>
              <a:rPr lang="en-US" sz="2800" i="1" dirty="0" smtClean="0"/>
              <a:t> </a:t>
            </a:r>
            <a:r>
              <a:rPr lang="en-US" sz="2100" dirty="0" smtClean="0"/>
              <a:t>(Character: </a:t>
            </a:r>
            <a:r>
              <a:rPr lang="en-US" sz="2100" dirty="0" err="1" smtClean="0"/>
              <a:t>Albus</a:t>
            </a:r>
            <a:r>
              <a:rPr lang="en-US" sz="2100" dirty="0" smtClean="0"/>
              <a:t> Dumbledore in Harry Potter)</a:t>
            </a:r>
            <a:endParaRPr lang="en-US" sz="2100" dirty="0"/>
          </a:p>
          <a:p>
            <a:pPr lvl="1"/>
            <a:r>
              <a:rPr lang="en-US" sz="2800" i="1" dirty="0" err="1" smtClean="0">
                <a:solidFill>
                  <a:srgbClr val="FF0000"/>
                </a:solidFill>
              </a:rPr>
              <a:t>Malfoy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100" dirty="0" smtClean="0"/>
              <a:t>(Character: Draco </a:t>
            </a:r>
            <a:r>
              <a:rPr lang="en-US" sz="2100" dirty="0" err="1" smtClean="0"/>
              <a:t>Malfoy</a:t>
            </a:r>
            <a:r>
              <a:rPr lang="en-US" sz="2100" dirty="0"/>
              <a:t> </a:t>
            </a:r>
            <a:r>
              <a:rPr lang="en-US" sz="2100" dirty="0" smtClean="0"/>
              <a:t>in Harry Potter)</a:t>
            </a:r>
            <a:endParaRPr lang="en-US" sz="2100" dirty="0"/>
          </a:p>
          <a:p>
            <a:pPr lvl="1"/>
            <a:r>
              <a:rPr lang="en-US" sz="2800" i="1" dirty="0" err="1" smtClean="0">
                <a:solidFill>
                  <a:srgbClr val="FF0000"/>
                </a:solidFill>
              </a:rPr>
              <a:t>Halfblood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100" dirty="0" smtClean="0"/>
              <a:t>(Character: Half</a:t>
            </a:r>
            <a:r>
              <a:rPr lang="en-US" sz="2100" dirty="0"/>
              <a:t>-blood </a:t>
            </a:r>
            <a:r>
              <a:rPr lang="en-US" sz="2100" dirty="0">
                <a:hlinkClick r:id="rId2" tooltip="Harry Potter"/>
              </a:rPr>
              <a:t>Harry Potter</a:t>
            </a:r>
            <a:r>
              <a:rPr lang="en-US" sz="2100" dirty="0"/>
              <a:t> is the son of a pure-blood wizard and a </a:t>
            </a:r>
            <a:r>
              <a:rPr lang="en-US" sz="2100" dirty="0" err="1"/>
              <a:t>Muggle</a:t>
            </a:r>
            <a:r>
              <a:rPr lang="en-US" sz="2100" dirty="0"/>
              <a:t>-born witch</a:t>
            </a:r>
            <a:r>
              <a:rPr lang="en-US" sz="2100" dirty="0" smtClean="0"/>
              <a:t>)</a:t>
            </a:r>
            <a:endParaRPr lang="en-US" sz="2100" dirty="0"/>
          </a:p>
          <a:p>
            <a:pPr lvl="1"/>
            <a:endParaRPr lang="en-US" sz="22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F812D2-77F0-6942-B278-E40C9CCEAD9F}"/>
              </a:ext>
            </a:extLst>
          </p:cNvPr>
          <p:cNvSpPr txBox="1"/>
          <p:nvPr/>
        </p:nvSpPr>
        <p:spPr>
          <a:xfrm>
            <a:off x="1878904" y="1478071"/>
            <a:ext cx="4711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Similarity depends on window size C</a:t>
            </a:r>
          </a:p>
        </p:txBody>
      </p:sp>
    </p:spTree>
    <p:extLst>
      <p:ext uri="{BB962C8B-B14F-4D97-AF65-F5344CB8AC3E}">
        <p14:creationId xmlns:p14="http://schemas.microsoft.com/office/powerpoint/2010/main" val="140748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Embeddings capture relational meaning!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2209800"/>
                <a:ext cx="8686800" cy="33337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vector(</a:t>
                </a:r>
                <a:r>
                  <a:rPr lang="en-US" i="1" dirty="0"/>
                  <a:t>‘king’</a:t>
                </a:r>
                <a:r>
                  <a:rPr lang="en-US" dirty="0"/>
                  <a:t>) - vector(</a:t>
                </a:r>
                <a:r>
                  <a:rPr lang="en-US" i="1" dirty="0"/>
                  <a:t>‘man’</a:t>
                </a:r>
                <a:r>
                  <a:rPr lang="en-US" dirty="0"/>
                  <a:t>) + vector(</a:t>
                </a:r>
                <a:r>
                  <a:rPr lang="en-US" i="1" dirty="0"/>
                  <a:t>‘woman’</a:t>
                </a:r>
                <a:r>
                  <a:rPr lang="en-US" dirty="0"/>
                  <a:t>)  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vector(‘queen’)</a:t>
                </a:r>
              </a:p>
              <a:p>
                <a:pPr marL="0" indent="0">
                  <a:buNone/>
                </a:pPr>
                <a:r>
                  <a:rPr lang="en-US" dirty="0"/>
                  <a:t>vector(</a:t>
                </a:r>
                <a:r>
                  <a:rPr lang="en-US" i="1" dirty="0"/>
                  <a:t>‘Paris’</a:t>
                </a:r>
                <a:r>
                  <a:rPr lang="en-US" dirty="0"/>
                  <a:t>) - vector(</a:t>
                </a:r>
                <a:r>
                  <a:rPr lang="en-US" i="1" dirty="0"/>
                  <a:t>‘France’</a:t>
                </a:r>
                <a:r>
                  <a:rPr lang="en-US" dirty="0"/>
                  <a:t>) + vector(</a:t>
                </a:r>
                <a:r>
                  <a:rPr lang="en-US" i="1" dirty="0"/>
                  <a:t>‘Italy’</a:t>
                </a:r>
                <a:r>
                  <a:rPr lang="en-US" dirty="0"/>
                  <a:t>) </a:t>
                </a:r>
                <a14:m>
                  <m:oMath xmlns:m="http://schemas.openxmlformats.org/officeDocument/2006/math" xmlns="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dirty="0"/>
                  <a:t> vector(‘Rome’)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52550"/>
                <a:ext cx="8686800" cy="3333750"/>
              </a:xfrm>
              <a:blipFill rotWithShape="0">
                <a:blip r:embed="rId2"/>
                <a:stretch>
                  <a:fillRect l="-1053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5562600"/>
            <a:ext cx="1981200" cy="342900"/>
          </a:xfrm>
          <a:prstGeom prst="rect">
            <a:avLst/>
          </a:prstGeom>
        </p:spPr>
        <p:txBody>
          <a:bodyPr/>
          <a:lstStyle/>
          <a:p>
            <a:fld id="{10F35DC5-7E65-8247-99AB-4E984F8A921E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4" y="3176053"/>
            <a:ext cx="7269513" cy="2588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6019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(Hamilton et al., 2016)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2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0" y="122453"/>
            <a:ext cx="7776630" cy="6026888"/>
          </a:xfrm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(Pennington et al., 2014)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2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r>
              <a:rPr lang="en-US" dirty="0"/>
              <a:t>Relation: </a:t>
            </a:r>
            <a:r>
              <a:rPr lang="en-US" dirty="0" err="1"/>
              <a:t>Antonymy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737361"/>
            <a:ext cx="8610600" cy="4130039"/>
          </a:xfrm>
        </p:spPr>
        <p:txBody>
          <a:bodyPr>
            <a:noAutofit/>
          </a:bodyPr>
          <a:lstStyle/>
          <a:p>
            <a:r>
              <a:rPr lang="en-US" sz="2800" dirty="0"/>
              <a:t>Senses that are </a:t>
            </a:r>
            <a:r>
              <a:rPr lang="en-US" sz="2800" dirty="0" smtClean="0">
                <a:solidFill>
                  <a:srgbClr val="FF0000"/>
                </a:solidFill>
              </a:rPr>
              <a:t>opposite </a:t>
            </a:r>
            <a:r>
              <a:rPr lang="en-US" sz="2800" dirty="0">
                <a:solidFill>
                  <a:srgbClr val="FF0000"/>
                </a:solidFill>
              </a:rPr>
              <a:t>with respect to </a:t>
            </a:r>
            <a:r>
              <a:rPr lang="en-US" sz="2800" dirty="0" smtClean="0">
                <a:solidFill>
                  <a:srgbClr val="FF0000"/>
                </a:solidFill>
              </a:rPr>
              <a:t>meaning. </a:t>
            </a:r>
            <a:r>
              <a:rPr lang="en-US" sz="2800" dirty="0" smtClean="0"/>
              <a:t>Otherwise</a:t>
            </a:r>
            <a:r>
              <a:rPr lang="en-US" sz="2800" dirty="0"/>
              <a:t>, they are very similar!</a:t>
            </a:r>
          </a:p>
          <a:p>
            <a:pPr marL="457200" lvl="1" indent="0">
              <a:buNone/>
            </a:pPr>
            <a:r>
              <a:rPr lang="en-US" sz="2000" dirty="0">
                <a:latin typeface="Courier"/>
                <a:cs typeface="Courier"/>
              </a:rPr>
              <a:t>dark/light   short/long	fast/slow	rise/fall</a:t>
            </a:r>
          </a:p>
          <a:p>
            <a:pPr marL="457200" lvl="1" indent="0">
              <a:buNone/>
            </a:pPr>
            <a:r>
              <a:rPr lang="en-US" sz="2000" dirty="0">
                <a:latin typeface="Courier"/>
                <a:cs typeface="Courier"/>
              </a:rPr>
              <a:t>hot/cold	    up/down	      in/out</a:t>
            </a:r>
          </a:p>
          <a:p>
            <a:r>
              <a:rPr lang="en-US" sz="2800" dirty="0"/>
              <a:t>More formally: antonyms </a:t>
            </a:r>
            <a:r>
              <a:rPr lang="en-US" sz="2800" dirty="0" smtClean="0"/>
              <a:t>can</a:t>
            </a:r>
          </a:p>
          <a:p>
            <a:pPr lvl="1">
              <a:lnSpc>
                <a:spcPct val="70000"/>
              </a:lnSpc>
            </a:pPr>
            <a:r>
              <a:rPr lang="en-US" sz="2800" dirty="0"/>
              <a:t>define a binary </a:t>
            </a:r>
            <a:r>
              <a:rPr lang="en-US" sz="2800" dirty="0" smtClean="0"/>
              <a:t>opposition </a:t>
            </a:r>
            <a:r>
              <a:rPr lang="en-US" sz="2800" dirty="0"/>
              <a:t>or be at opposite ends of a scale</a:t>
            </a:r>
          </a:p>
          <a:p>
            <a:pPr lvl="2"/>
            <a:r>
              <a:rPr lang="en-US" sz="2400" dirty="0" smtClean="0"/>
              <a:t> </a:t>
            </a:r>
            <a:r>
              <a:rPr lang="en-US" sz="2400" dirty="0">
                <a:latin typeface="Courier"/>
                <a:cs typeface="Courier"/>
              </a:rPr>
              <a:t>long/short, fast/slow</a:t>
            </a:r>
          </a:p>
          <a:p>
            <a:pPr lvl="1"/>
            <a:r>
              <a:rPr lang="en-US" sz="2800" dirty="0"/>
              <a:t>Be </a:t>
            </a:r>
            <a:r>
              <a:rPr lang="en-US" sz="2800" i="1" dirty="0" err="1">
                <a:solidFill>
                  <a:srgbClr val="FF0000"/>
                </a:solidFill>
              </a:rPr>
              <a:t>reversives</a:t>
            </a:r>
            <a:r>
              <a:rPr lang="en-US" sz="2800" dirty="0"/>
              <a:t>:</a:t>
            </a:r>
          </a:p>
          <a:p>
            <a:pPr lvl="2"/>
            <a:r>
              <a:rPr lang="en-US" sz="2400" dirty="0">
                <a:latin typeface="Courier"/>
                <a:cs typeface="Courier"/>
              </a:rPr>
              <a:t> rise/fall, up/down</a:t>
            </a:r>
            <a:endParaRPr lang="en-US" sz="4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69368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152400"/>
            <a:ext cx="7610479" cy="5913343"/>
          </a:xfrm>
        </p:spPr>
      </p:pic>
      <p:sp>
        <p:nvSpPr>
          <p:cNvPr id="5" name="TextBox 4"/>
          <p:cNvSpPr txBox="1"/>
          <p:nvPr/>
        </p:nvSpPr>
        <p:spPr>
          <a:xfrm>
            <a:off x="2667000" y="6248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(Pennington et al., 2014)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9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Embeddings can help study word history!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Train embeddings on old books to </a:t>
            </a:r>
            <a:r>
              <a:rPr lang="en-US" sz="3600" dirty="0">
                <a:solidFill>
                  <a:srgbClr val="FF0000"/>
                </a:solidFill>
              </a:rPr>
              <a:t>study changes in word meaning!!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6" y="3162152"/>
            <a:ext cx="1758997" cy="175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4526" y="5073041"/>
            <a:ext cx="146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Hamilton</a:t>
            </a:r>
          </a:p>
        </p:txBody>
      </p:sp>
    </p:spTree>
    <p:extLst>
      <p:ext uri="{BB962C8B-B14F-4D97-AF65-F5344CB8AC3E}">
        <p14:creationId xmlns:p14="http://schemas.microsoft.com/office/powerpoint/2010/main" val="39304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83081" y="678747"/>
            <a:ext cx="7783768" cy="92145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4400" dirty="0"/>
              <a:t>Diachronic </a:t>
            </a:r>
            <a:r>
              <a:rPr lang="en-US" sz="4400" dirty="0" smtClean="0"/>
              <a:t>(evolution) </a:t>
            </a:r>
            <a:r>
              <a:rPr sz="4400" dirty="0" smtClean="0"/>
              <a:t>word </a:t>
            </a:r>
            <a:r>
              <a:rPr sz="4400" dirty="0"/>
              <a:t>embeddings</a:t>
            </a:r>
            <a:r>
              <a:rPr lang="en-US" sz="4400" dirty="0"/>
              <a:t> for studying language change!</a:t>
            </a:r>
            <a:endParaRPr sz="4400" dirty="0"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8756166" y="6465094"/>
            <a:ext cx="89298" cy="1393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2200"/>
              <a:t>92</a:t>
            </a:fld>
            <a:endParaRPr sz="2200"/>
          </a:p>
        </p:txBody>
      </p:sp>
      <p:sp>
        <p:nvSpPr>
          <p:cNvPr id="103" name="Shape 103"/>
          <p:cNvSpPr/>
          <p:nvPr/>
        </p:nvSpPr>
        <p:spPr>
          <a:xfrm>
            <a:off x="4504405" y="5363812"/>
            <a:ext cx="993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sz="2200"/>
              <a:t>￼</a:t>
            </a:r>
          </a:p>
        </p:txBody>
      </p:sp>
      <p:sp>
        <p:nvSpPr>
          <p:cNvPr id="104" name="Shape 104"/>
          <p:cNvSpPr/>
          <p:nvPr/>
        </p:nvSpPr>
        <p:spPr>
          <a:xfrm>
            <a:off x="4374759" y="5093777"/>
            <a:ext cx="179382" cy="28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sz="2200"/>
              <a:t>￼</a:t>
            </a:r>
          </a:p>
        </p:txBody>
      </p:sp>
      <p:sp>
        <p:nvSpPr>
          <p:cNvPr id="105" name="Shape 105"/>
          <p:cNvSpPr/>
          <p:nvPr/>
        </p:nvSpPr>
        <p:spPr>
          <a:xfrm>
            <a:off x="300682" y="4668159"/>
            <a:ext cx="8577183" cy="151473"/>
          </a:xfrm>
          <a:prstGeom prst="leftRightArrow">
            <a:avLst>
              <a:gd name="adj1" fmla="val 32000"/>
              <a:gd name="adj2" fmla="val 274132"/>
            </a:avLst>
          </a:prstGeom>
          <a:solid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200"/>
          </a:p>
        </p:txBody>
      </p:sp>
      <p:pic>
        <p:nvPicPr>
          <p:cNvPr id="106" name="book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447" y="4813638"/>
            <a:ext cx="973337" cy="7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open-book.jp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111855" y="4825985"/>
            <a:ext cx="1221633" cy="81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kindle-voyage-100441320-orig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1620" y="4813638"/>
            <a:ext cx="655229" cy="749418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634784" y="4374807"/>
            <a:ext cx="799000" cy="28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200" dirty="0"/>
              <a:t>1900</a:t>
            </a:r>
          </a:p>
        </p:txBody>
      </p:sp>
      <p:sp>
        <p:nvSpPr>
          <p:cNvPr id="110" name="Shape 110"/>
          <p:cNvSpPr/>
          <p:nvPr/>
        </p:nvSpPr>
        <p:spPr>
          <a:xfrm>
            <a:off x="4336924" y="4374808"/>
            <a:ext cx="712401" cy="21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200"/>
              <a:t>1950</a:t>
            </a:r>
          </a:p>
        </p:txBody>
      </p:sp>
      <p:sp>
        <p:nvSpPr>
          <p:cNvPr id="111" name="Shape 111"/>
          <p:cNvSpPr/>
          <p:nvPr/>
        </p:nvSpPr>
        <p:spPr>
          <a:xfrm>
            <a:off x="8039064" y="4374807"/>
            <a:ext cx="707707" cy="26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200" dirty="0"/>
              <a:t>2000</a:t>
            </a:r>
          </a:p>
        </p:txBody>
      </p:sp>
      <p:pic>
        <p:nvPicPr>
          <p:cNvPr id="112" name="pasted-image.t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27" y="3222650"/>
            <a:ext cx="1210212" cy="9741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3" name="pasted-image.t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24" y="3222650"/>
            <a:ext cx="1201578" cy="9741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4" name="Shape 114"/>
          <p:cNvSpPr/>
          <p:nvPr/>
        </p:nvSpPr>
        <p:spPr>
          <a:xfrm flipV="1">
            <a:off x="2816408" y="4222411"/>
            <a:ext cx="1" cy="4978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200"/>
          </a:p>
        </p:txBody>
      </p:sp>
      <p:sp>
        <p:nvSpPr>
          <p:cNvPr id="115" name="Shape 115"/>
          <p:cNvSpPr/>
          <p:nvPr/>
        </p:nvSpPr>
        <p:spPr>
          <a:xfrm flipV="1">
            <a:off x="7496813" y="4222456"/>
            <a:ext cx="1" cy="4978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200"/>
          </a:p>
        </p:txBody>
      </p:sp>
      <p:grpSp>
        <p:nvGrpSpPr>
          <p:cNvPr id="122" name="Group 122"/>
          <p:cNvGrpSpPr/>
          <p:nvPr/>
        </p:nvGrpSpPr>
        <p:grpSpPr>
          <a:xfrm>
            <a:off x="2251275" y="2790980"/>
            <a:ext cx="4633786" cy="1535943"/>
            <a:chOff x="0" y="-1"/>
            <a:chExt cx="6590271" cy="2184451"/>
          </a:xfrm>
        </p:grpSpPr>
        <p:sp>
          <p:nvSpPr>
            <p:cNvPr id="137" name="Shape 137"/>
            <p:cNvSpPr/>
            <p:nvPr/>
          </p:nvSpPr>
          <p:spPr>
            <a:xfrm>
              <a:off x="0" y="-1"/>
              <a:ext cx="3562040" cy="654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68" extrusionOk="0">
                  <a:moveTo>
                    <a:pt x="0" y="12338"/>
                  </a:moveTo>
                  <a:cubicBezTo>
                    <a:pt x="7402" y="-5332"/>
                    <a:pt x="14602" y="-4022"/>
                    <a:pt x="21600" y="16268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 lvl="0"/>
              <a:endParaRPr sz="2200"/>
            </a:p>
          </p:txBody>
        </p:sp>
        <p:sp>
          <p:nvSpPr>
            <p:cNvPr id="138" name="Shape 138"/>
            <p:cNvSpPr/>
            <p:nvPr/>
          </p:nvSpPr>
          <p:spPr>
            <a:xfrm>
              <a:off x="3669834" y="1130289"/>
              <a:ext cx="2920437" cy="105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16361" extrusionOk="0">
                  <a:moveTo>
                    <a:pt x="21" y="5852"/>
                  </a:moveTo>
                  <a:cubicBezTo>
                    <a:pt x="-434" y="21600"/>
                    <a:pt x="6614" y="19649"/>
                    <a:pt x="21166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lvl="0"/>
              <a:endParaRPr sz="2200"/>
            </a:p>
          </p:txBody>
        </p:sp>
        <p:pic>
          <p:nvPicPr>
            <p:cNvPr id="119" name="pasted-image.ti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3574718" y="146806"/>
              <a:ext cx="173758" cy="1384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pasted-image.t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3566826" y="614524"/>
              <a:ext cx="189542" cy="1384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" name="Shape 121"/>
            <p:cNvSpPr/>
            <p:nvPr/>
          </p:nvSpPr>
          <p:spPr>
            <a:xfrm>
              <a:off x="3466486" y="831516"/>
              <a:ext cx="512961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7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/>
              </a:pPr>
              <a:r>
                <a:rPr sz="2200"/>
                <a:t>vs.</a:t>
              </a:r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1347561" y="1934102"/>
            <a:ext cx="7836830" cy="1232455"/>
            <a:chOff x="-73281" y="-37549"/>
            <a:chExt cx="11145712" cy="1752824"/>
          </a:xfrm>
        </p:grpSpPr>
        <p:grpSp>
          <p:nvGrpSpPr>
            <p:cNvPr id="125" name="Group 125"/>
            <p:cNvGrpSpPr/>
            <p:nvPr/>
          </p:nvGrpSpPr>
          <p:grpSpPr>
            <a:xfrm>
              <a:off x="-73281" y="125914"/>
              <a:ext cx="3976016" cy="1589361"/>
              <a:chOff x="-73280" y="-37549"/>
              <a:chExt cx="3976015" cy="1589359"/>
            </a:xfrm>
          </p:grpSpPr>
          <p:sp>
            <p:nvSpPr>
              <p:cNvPr id="123" name="Shape 123"/>
              <p:cNvSpPr/>
              <p:nvPr/>
            </p:nvSpPr>
            <p:spPr>
              <a:xfrm>
                <a:off x="1241412" y="488300"/>
                <a:ext cx="376818" cy="106351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lvl="0"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200"/>
              </a:p>
            </p:txBody>
          </p:sp>
          <p:sp>
            <p:nvSpPr>
              <p:cNvPr id="124" name="Shape 124"/>
              <p:cNvSpPr/>
              <p:nvPr/>
            </p:nvSpPr>
            <p:spPr>
              <a:xfrm>
                <a:off x="-73280" y="-37549"/>
                <a:ext cx="3976015" cy="481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>
                  <a:defRPr sz="20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lvl="0">
                  <a:defRPr sz="1800"/>
                </a:pPr>
                <a:r>
                  <a:rPr sz="2200" dirty="0"/>
                  <a:t>Word vectors for 1920</a:t>
                </a:r>
              </a:p>
            </p:txBody>
          </p:sp>
        </p:grpSp>
        <p:sp>
          <p:nvSpPr>
            <p:cNvPr id="126" name="Shape 126"/>
            <p:cNvSpPr/>
            <p:nvPr/>
          </p:nvSpPr>
          <p:spPr>
            <a:xfrm flipH="1">
              <a:off x="8574013" y="473969"/>
              <a:ext cx="212815" cy="10647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200"/>
            </a:p>
          </p:txBody>
        </p:sp>
        <p:sp>
          <p:nvSpPr>
            <p:cNvPr id="127" name="Shape 127"/>
            <p:cNvSpPr/>
            <p:nvPr/>
          </p:nvSpPr>
          <p:spPr>
            <a:xfrm>
              <a:off x="7677769" y="-37549"/>
              <a:ext cx="3394662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/>
              </a:pPr>
              <a:r>
                <a:rPr sz="2200" dirty="0"/>
                <a:t>Word vectors 1990</a:t>
              </a: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2204792" y="3143518"/>
            <a:ext cx="4822878" cy="1132227"/>
            <a:chOff x="0" y="0"/>
            <a:chExt cx="6859202" cy="1610277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179635" cy="1610278"/>
            </a:xfrm>
            <a:prstGeom prst="rect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200"/>
            </a:p>
          </p:txBody>
        </p:sp>
        <p:sp>
          <p:nvSpPr>
            <p:cNvPr id="130" name="Shape 130"/>
            <p:cNvSpPr/>
            <p:nvPr/>
          </p:nvSpPr>
          <p:spPr>
            <a:xfrm>
              <a:off x="6679567" y="0"/>
              <a:ext cx="179636" cy="1610278"/>
            </a:xfrm>
            <a:prstGeom prst="rect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200"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266134" y="2222561"/>
            <a:ext cx="7728023" cy="1361286"/>
            <a:chOff x="-1" y="-37549"/>
            <a:chExt cx="10990964" cy="1936050"/>
          </a:xfrm>
        </p:grpSpPr>
        <p:sp>
          <p:nvSpPr>
            <p:cNvPr id="132" name="Shape 132"/>
            <p:cNvSpPr/>
            <p:nvPr/>
          </p:nvSpPr>
          <p:spPr>
            <a:xfrm>
              <a:off x="1408671" y="1195865"/>
              <a:ext cx="1210309" cy="70263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200"/>
            </a:p>
          </p:txBody>
        </p:sp>
        <p:sp>
          <p:nvSpPr>
            <p:cNvPr id="133" name="Shape 133"/>
            <p:cNvSpPr/>
            <p:nvPr/>
          </p:nvSpPr>
          <p:spPr>
            <a:xfrm>
              <a:off x="-1" y="670016"/>
              <a:ext cx="4265555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/>
              </a:pPr>
              <a:r>
                <a:rPr sz="2200" dirty="0"/>
                <a:t>“dog” 1920 word vector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8134080" y="488301"/>
              <a:ext cx="1210159" cy="77850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200"/>
            </a:p>
          </p:txBody>
        </p:sp>
        <p:sp>
          <p:nvSpPr>
            <p:cNvPr id="135" name="Shape 135"/>
            <p:cNvSpPr/>
            <p:nvPr/>
          </p:nvSpPr>
          <p:spPr>
            <a:xfrm>
              <a:off x="6725408" y="-37549"/>
              <a:ext cx="4265555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/>
              </a:pPr>
              <a:r>
                <a:rPr sz="2200"/>
                <a:t>“dog” 1990 word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4841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136" y="890102"/>
            <a:ext cx="8066207" cy="612807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Visualizing changes</a:t>
            </a:r>
          </a:p>
        </p:txBody>
      </p:sp>
      <p:sp>
        <p:nvSpPr>
          <p:cNvPr id="6" name="Shape 168"/>
          <p:cNvSpPr/>
          <p:nvPr/>
        </p:nvSpPr>
        <p:spPr>
          <a:xfrm>
            <a:off x="959370" y="6382542"/>
            <a:ext cx="470071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sz="1800" dirty="0">
                <a:solidFill>
                  <a:srgbClr val="FF0000"/>
                </a:solidFill>
              </a:rPr>
              <a:t>~30 million books, 1850-1990, Google Books data</a:t>
            </a:r>
          </a:p>
        </p:txBody>
      </p:sp>
      <p:pic>
        <p:nvPicPr>
          <p:cNvPr id="7" name="wordpaths-f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1" y="3049747"/>
            <a:ext cx="8839200" cy="2948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943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27795"/>
          </a:xfrm>
        </p:spPr>
        <p:txBody>
          <a:bodyPr>
            <a:normAutofit fontScale="90000"/>
          </a:bodyPr>
          <a:lstStyle/>
          <a:p>
            <a:r>
              <a:rPr lang="en-US" dirty="0"/>
              <a:t>Embeddings reflect cultural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2959" y="2590800"/>
            <a:ext cx="8321041" cy="3810000"/>
          </a:xfrm>
        </p:spPr>
        <p:txBody>
          <a:bodyPr>
            <a:normAutofit/>
          </a:bodyPr>
          <a:lstStyle/>
          <a:p>
            <a:r>
              <a:rPr lang="en-US" sz="3200" dirty="0"/>
              <a:t>Ask </a:t>
            </a:r>
            <a:r>
              <a:rPr lang="en-US" sz="2800" dirty="0"/>
              <a:t>“Paris : France :: Tokyo : x” </a:t>
            </a:r>
          </a:p>
          <a:p>
            <a:pPr lvl="1"/>
            <a:r>
              <a:rPr lang="en-US" sz="2800" dirty="0"/>
              <a:t>x = Japan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Ask </a:t>
            </a:r>
            <a:r>
              <a:rPr lang="en-US" sz="2800" dirty="0">
                <a:solidFill>
                  <a:srgbClr val="FF0000"/>
                </a:solidFill>
              </a:rPr>
              <a:t>“father : doctor :: mother : x”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x = nurse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Ask “man : computer programmer :: woman : x”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x = homemaker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990600"/>
            <a:ext cx="6923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Bolukbasi</a:t>
            </a:r>
            <a:r>
              <a:rPr lang="en-US" dirty="0"/>
              <a:t>, </a:t>
            </a:r>
            <a:r>
              <a:rPr lang="en-US" dirty="0" err="1"/>
              <a:t>Tolga</a:t>
            </a:r>
            <a:r>
              <a:rPr lang="en-US" dirty="0"/>
              <a:t>, Kai-Wei Chang, James Y. Zou, </a:t>
            </a:r>
            <a:r>
              <a:rPr lang="en-US" dirty="0" err="1"/>
              <a:t>Venkatesh</a:t>
            </a:r>
            <a:r>
              <a:rPr lang="en-US" dirty="0"/>
              <a:t> </a:t>
            </a:r>
            <a:r>
              <a:rPr lang="en-US" dirty="0" err="1"/>
              <a:t>Saligrama</a:t>
            </a:r>
            <a:r>
              <a:rPr lang="en-US" dirty="0"/>
              <a:t>, and Adam T. </a:t>
            </a:r>
            <a:r>
              <a:rPr lang="en-US" dirty="0" err="1"/>
              <a:t>Kalai</a:t>
            </a:r>
            <a:r>
              <a:rPr lang="en-US" dirty="0"/>
              <a:t>. "Man is to computer programmer as woman is to homemaker? </a:t>
            </a:r>
            <a:r>
              <a:rPr lang="en-US" dirty="0" err="1"/>
              <a:t>debiasing</a:t>
            </a:r>
            <a:r>
              <a:rPr lang="en-US" dirty="0"/>
              <a:t> word embeddings." In </a:t>
            </a:r>
            <a:r>
              <a:rPr lang="en-US" i="1" dirty="0"/>
              <a:t>Advances in Neural Information Processing Systems</a:t>
            </a:r>
            <a:r>
              <a:rPr lang="en-US" dirty="0"/>
              <a:t>, pp. 4349-4357. 2016.</a:t>
            </a:r>
          </a:p>
        </p:txBody>
      </p:sp>
    </p:spTree>
    <p:extLst>
      <p:ext uri="{BB962C8B-B14F-4D97-AF65-F5344CB8AC3E}">
        <p14:creationId xmlns:p14="http://schemas.microsoft.com/office/powerpoint/2010/main" val="118569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27795"/>
          </a:xfrm>
        </p:spPr>
        <p:txBody>
          <a:bodyPr>
            <a:normAutofit fontScale="90000"/>
          </a:bodyPr>
          <a:lstStyle/>
          <a:p>
            <a:r>
              <a:rPr lang="en-US" dirty="0"/>
              <a:t>Embeddings reflect cultural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752600"/>
            <a:ext cx="86868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Implicit Association test </a:t>
            </a:r>
            <a:r>
              <a:rPr lang="en-US" dirty="0"/>
              <a:t>(Greenwald et al 1998): How associated are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concepts (</a:t>
            </a:r>
            <a:r>
              <a:rPr lang="en-US" i="1" dirty="0">
                <a:solidFill>
                  <a:srgbClr val="FF0000"/>
                </a:solidFill>
              </a:rPr>
              <a:t>flowers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insects</a:t>
            </a:r>
            <a:r>
              <a:rPr lang="en-US" dirty="0">
                <a:solidFill>
                  <a:srgbClr val="FF0000"/>
                </a:solidFill>
              </a:rPr>
              <a:t>) &amp;  attributes (</a:t>
            </a:r>
            <a:r>
              <a:rPr lang="en-US" i="1" dirty="0">
                <a:solidFill>
                  <a:srgbClr val="FF0000"/>
                </a:solidFill>
              </a:rPr>
              <a:t>pleasantness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unpleasantness</a:t>
            </a:r>
            <a:r>
              <a:rPr lang="en-US" dirty="0">
                <a:solidFill>
                  <a:srgbClr val="FF0000"/>
                </a:solidFill>
              </a:rPr>
              <a:t>)?</a:t>
            </a:r>
          </a:p>
          <a:p>
            <a:pPr lvl="1"/>
            <a:r>
              <a:rPr lang="en-US" dirty="0"/>
              <a:t>Studied by measuring timing latencies for categorization.</a:t>
            </a:r>
          </a:p>
          <a:p>
            <a:r>
              <a:rPr lang="en-US" dirty="0"/>
              <a:t>Psychological findings on US participants: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African-American names are associated with unpleasant words (more than European-American names)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Male names associated more with math, female names with arts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Old people's names with unpleasant words, young people with pleasant words.</a:t>
            </a:r>
          </a:p>
          <a:p>
            <a:r>
              <a:rPr lang="en-US" sz="2800" dirty="0" err="1"/>
              <a:t>Caliskan</a:t>
            </a:r>
            <a:r>
              <a:rPr lang="en-US" sz="2800" dirty="0"/>
              <a:t> et al. replication with embeddings: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African-American names (</a:t>
            </a:r>
            <a:r>
              <a:rPr lang="en-US" sz="2400" i="1" dirty="0">
                <a:solidFill>
                  <a:srgbClr val="FF0000"/>
                </a:solidFill>
              </a:rPr>
              <a:t>Leroy, Shaniqua</a:t>
            </a:r>
            <a:r>
              <a:rPr lang="en-US" sz="2400" dirty="0">
                <a:solidFill>
                  <a:srgbClr val="FF0000"/>
                </a:solidFill>
              </a:rPr>
              <a:t>) had a higher </a:t>
            </a:r>
            <a:r>
              <a:rPr lang="en-US" sz="2400" dirty="0" err="1">
                <a:solidFill>
                  <a:srgbClr val="FF0000"/>
                </a:solidFill>
              </a:rPr>
              <a:t>GloVe</a:t>
            </a:r>
            <a:r>
              <a:rPr lang="en-US" sz="2400" dirty="0">
                <a:solidFill>
                  <a:srgbClr val="FF0000"/>
                </a:solidFill>
              </a:rPr>
              <a:t> cosine with unpleasant words  (</a:t>
            </a:r>
            <a:r>
              <a:rPr lang="en-US" sz="2400" i="1" dirty="0">
                <a:solidFill>
                  <a:srgbClr val="FF0000"/>
                </a:solidFill>
              </a:rPr>
              <a:t>abuse, stink, ugly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European American names (</a:t>
            </a:r>
            <a:r>
              <a:rPr lang="en-US" sz="2400" i="1" dirty="0">
                <a:solidFill>
                  <a:srgbClr val="FF0000"/>
                </a:solidFill>
              </a:rPr>
              <a:t>Brad, Greg, Courtney</a:t>
            </a:r>
            <a:r>
              <a:rPr lang="en-US" sz="2400" dirty="0">
                <a:solidFill>
                  <a:srgbClr val="FF0000"/>
                </a:solidFill>
              </a:rPr>
              <a:t>) had a higher cosine with pleasant words (</a:t>
            </a:r>
            <a:r>
              <a:rPr lang="en-US" sz="2400" i="1" dirty="0">
                <a:solidFill>
                  <a:srgbClr val="FF0000"/>
                </a:solidFill>
              </a:rPr>
              <a:t>love, peace, miracle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Embeddings reflect and replicate all sorts of pernicious </a:t>
            </a:r>
            <a:r>
              <a:rPr lang="en-US" sz="2600" b="1" dirty="0" smtClean="0">
                <a:solidFill>
                  <a:srgbClr val="FF0000"/>
                </a:solidFill>
              </a:rPr>
              <a:t>(having a harmful effect) biases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967770"/>
            <a:ext cx="74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Caliskan</a:t>
            </a:r>
            <a:r>
              <a:rPr lang="en-US" sz="1400" dirty="0"/>
              <a:t>, Aylin, Joanna J. </a:t>
            </a:r>
            <a:r>
              <a:rPr lang="en-US" sz="1400" dirty="0" err="1"/>
              <a:t>Bruson</a:t>
            </a:r>
            <a:r>
              <a:rPr lang="en-US" sz="1400" dirty="0"/>
              <a:t> and Arvind Narayanan. 2017. Semantics derived automatically from language corpora contain human-like biases. Science 356:6334, 183-186.</a:t>
            </a:r>
          </a:p>
        </p:txBody>
      </p:sp>
    </p:spTree>
    <p:extLst>
      <p:ext uri="{BB962C8B-B14F-4D97-AF65-F5344CB8AC3E}">
        <p14:creationId xmlns:p14="http://schemas.microsoft.com/office/powerpoint/2010/main" val="40575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75F679-433C-9748-85CA-19F6D9F4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B3E126-25B8-C745-AE37-7C30EFF59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Debiasing algorithms for embeddings</a:t>
            </a:r>
          </a:p>
          <a:p>
            <a:pPr lvl="1"/>
            <a:r>
              <a:rPr lang="en-US" sz="2400" dirty="0" err="1"/>
              <a:t>Bolukbasi</a:t>
            </a:r>
            <a:r>
              <a:rPr lang="en-US" sz="2400" dirty="0"/>
              <a:t>, </a:t>
            </a:r>
            <a:r>
              <a:rPr lang="en-US" sz="2400" dirty="0" err="1"/>
              <a:t>Tolga</a:t>
            </a:r>
            <a:r>
              <a:rPr lang="en-US" sz="2400" dirty="0"/>
              <a:t>, Chang, Kai-Wei, Zou, James Y., </a:t>
            </a:r>
            <a:r>
              <a:rPr lang="en-US" sz="2400" dirty="0" err="1"/>
              <a:t>Saligrama</a:t>
            </a:r>
            <a:r>
              <a:rPr lang="en-US" sz="2400" dirty="0"/>
              <a:t>, Venkatesh, and </a:t>
            </a:r>
            <a:r>
              <a:rPr lang="en-US" sz="2400" dirty="0" err="1"/>
              <a:t>Kalai</a:t>
            </a:r>
            <a:r>
              <a:rPr lang="en-US" sz="2400" dirty="0"/>
              <a:t>, Adam T. (2016). Man is to computer programmer as woman is to homemaker? debiasing word embeddings. In </a:t>
            </a:r>
            <a:r>
              <a:rPr lang="en-US" sz="2400" i="1" dirty="0"/>
              <a:t>Advances in Neural Infor- </a:t>
            </a:r>
            <a:r>
              <a:rPr lang="en-US" sz="2400" i="1" dirty="0" err="1"/>
              <a:t>mation</a:t>
            </a:r>
            <a:r>
              <a:rPr lang="en-US" sz="2400" i="1" dirty="0"/>
              <a:t> Processing Systems</a:t>
            </a:r>
            <a:r>
              <a:rPr lang="en-US" sz="2400" dirty="0"/>
              <a:t>, pp. 4349–4357.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Use embeddings as a historical tool to study bias</a:t>
            </a:r>
          </a:p>
        </p:txBody>
      </p:sp>
    </p:spTree>
    <p:extLst>
      <p:ext uri="{BB962C8B-B14F-4D97-AF65-F5344CB8AC3E}">
        <p14:creationId xmlns:p14="http://schemas.microsoft.com/office/powerpoint/2010/main" val="203332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86605"/>
            <a:ext cx="8549639" cy="627795"/>
          </a:xfrm>
        </p:spPr>
        <p:txBody>
          <a:bodyPr>
            <a:normAutofit fontScale="90000"/>
          </a:bodyPr>
          <a:lstStyle/>
          <a:p>
            <a:r>
              <a:rPr lang="en-US" dirty="0"/>
              <a:t>Embeddings as a window onto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752600"/>
            <a:ext cx="8686800" cy="4648200"/>
          </a:xfrm>
        </p:spPr>
        <p:txBody>
          <a:bodyPr>
            <a:normAutofit/>
          </a:bodyPr>
          <a:lstStyle/>
          <a:p>
            <a:r>
              <a:rPr lang="en-US" sz="3200" dirty="0"/>
              <a:t>Use the Hamilton historical embeddings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The cosine similarity of embeddings for decade X for occupations (like teacher) to male vs female names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967770"/>
            <a:ext cx="748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Garg, Nikhil, </a:t>
            </a:r>
            <a:r>
              <a:rPr lang="en-US" sz="1200" dirty="0" err="1"/>
              <a:t>Schiebinger</a:t>
            </a:r>
            <a:r>
              <a:rPr lang="en-US" sz="1200" dirty="0"/>
              <a:t>, </a:t>
            </a:r>
            <a:r>
              <a:rPr lang="en-US" sz="1200" dirty="0" err="1"/>
              <a:t>Londa</a:t>
            </a:r>
            <a:r>
              <a:rPr lang="en-US" sz="1200" dirty="0"/>
              <a:t>, Jurafsky, Dan, and Zou, James (2018). Word embeddings quantify 100 years of gender and ethnic stereotypes.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115</a:t>
            </a:r>
            <a:r>
              <a:rPr lang="en-US" sz="1200" dirty="0"/>
              <a:t>(16), E3635–E3644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2296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8183880" cy="932595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History of biased framings of women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514600"/>
            <a:ext cx="7543801" cy="4697941"/>
          </a:xfrm>
        </p:spPr>
        <p:txBody>
          <a:bodyPr/>
          <a:lstStyle/>
          <a:p>
            <a:r>
              <a:rPr lang="en-US" sz="3200" dirty="0"/>
              <a:t>Embeddings for competence adjectives are biased toward men</a:t>
            </a:r>
          </a:p>
          <a:p>
            <a:pPr lvl="1"/>
            <a:r>
              <a:rPr lang="en-US" sz="3000" i="1" dirty="0"/>
              <a:t>Smart, wise, brilliant, intelligent, resourceful, thoughtful, logical, etc.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This bias is slowly decreasing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18424D-76FB-844E-AD46-DC8C6DD6949F}"/>
              </a:ext>
            </a:extLst>
          </p:cNvPr>
          <p:cNvSpPr txBox="1"/>
          <p:nvPr/>
        </p:nvSpPr>
        <p:spPr>
          <a:xfrm>
            <a:off x="1524000" y="1219200"/>
            <a:ext cx="748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Garg, Nikhil, </a:t>
            </a:r>
            <a:r>
              <a:rPr lang="en-US" sz="1200" dirty="0" err="1"/>
              <a:t>Schiebinger</a:t>
            </a:r>
            <a:r>
              <a:rPr lang="en-US" sz="1200" dirty="0"/>
              <a:t>, </a:t>
            </a:r>
            <a:r>
              <a:rPr lang="en-US" sz="1200" dirty="0" err="1"/>
              <a:t>Londa</a:t>
            </a:r>
            <a:r>
              <a:rPr lang="en-US" sz="1200" dirty="0"/>
              <a:t>, Jurafsky, Dan, and Zou, James (2018). Word embeddings quantify 100 years of gender and ethnic stereotypes.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115</a:t>
            </a:r>
            <a:r>
              <a:rPr lang="en-US" sz="1200" dirty="0"/>
              <a:t>(16), E3635–E3644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9389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45" y="286604"/>
            <a:ext cx="7992428" cy="1450757"/>
          </a:xfrm>
        </p:spPr>
        <p:txBody>
          <a:bodyPr/>
          <a:lstStyle/>
          <a:p>
            <a:r>
              <a:rPr lang="en-US" dirty="0"/>
              <a:t>Embeddings reflect ethnic stereotypes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417234"/>
            <a:ext cx="7543801" cy="4023360"/>
          </a:xfrm>
        </p:spPr>
        <p:txBody>
          <a:bodyPr>
            <a:normAutofit/>
          </a:bodyPr>
          <a:lstStyle/>
          <a:p>
            <a:pPr marL="298450" indent="-228600">
              <a:buFont typeface="Arial" charset="0"/>
              <a:buChar char="•"/>
            </a:pPr>
            <a:r>
              <a:rPr lang="en-US" sz="3200" dirty="0"/>
              <a:t>Princeton trilogy experiments</a:t>
            </a:r>
          </a:p>
          <a:p>
            <a:pPr marL="298450" indent="-228600">
              <a:buFont typeface="Arial" charset="0"/>
              <a:buChar char="•"/>
            </a:pPr>
            <a:r>
              <a:rPr lang="en-US" sz="3200" dirty="0"/>
              <a:t>Attitudes toward ethnic groups (1933, 1951, 1969) scores for adjectives</a:t>
            </a:r>
          </a:p>
          <a:p>
            <a:pPr marL="481330" lvl="2" indent="-228600">
              <a:buFont typeface="Arial" charset="0"/>
              <a:buChar char="•"/>
            </a:pPr>
            <a:r>
              <a:rPr lang="en-US" sz="3000" i="1" dirty="0"/>
              <a:t>industrious, superstitious, nationalistic</a:t>
            </a:r>
            <a:r>
              <a:rPr lang="en-US" sz="3000" dirty="0"/>
              <a:t>, </a:t>
            </a:r>
            <a:r>
              <a:rPr lang="en-US" sz="3000" dirty="0" err="1"/>
              <a:t>etc</a:t>
            </a:r>
            <a:endParaRPr lang="en-US" sz="3000" dirty="0"/>
          </a:p>
          <a:p>
            <a:pPr marL="298450" indent="-228600"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Cosine of Chinese name embeddings with those adjective embeddings correlates with human ratings.</a:t>
            </a:r>
          </a:p>
          <a:p>
            <a:endParaRPr lang="is-I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B06755-AB9F-7F4C-BFEA-7E1A273530B3}"/>
              </a:ext>
            </a:extLst>
          </p:cNvPr>
          <p:cNvSpPr txBox="1"/>
          <p:nvPr/>
        </p:nvSpPr>
        <p:spPr>
          <a:xfrm>
            <a:off x="1524000" y="1740493"/>
            <a:ext cx="748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Garg, Nikhil, </a:t>
            </a:r>
            <a:r>
              <a:rPr lang="en-US" sz="1200" dirty="0" err="1"/>
              <a:t>Schiebinger</a:t>
            </a:r>
            <a:r>
              <a:rPr lang="en-US" sz="1200" dirty="0"/>
              <a:t>, </a:t>
            </a:r>
            <a:r>
              <a:rPr lang="en-US" sz="1200" dirty="0" err="1"/>
              <a:t>Londa</a:t>
            </a:r>
            <a:r>
              <a:rPr lang="en-US" sz="1200" dirty="0"/>
              <a:t>, Jurafsky, Dan, and Zou, James (2018). Word embeddings quantify 100 years of gender and ethnic stereotypes.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115</a:t>
            </a:r>
            <a:r>
              <a:rPr lang="en-US" sz="1200" dirty="0"/>
              <a:t>(16), E3635–E3644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9805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37742</TotalTime>
  <Words>6557</Words>
  <Application>Microsoft Macintosh PowerPoint</Application>
  <PresentationFormat>On-screen Show (4:3)</PresentationFormat>
  <Paragraphs>669</Paragraphs>
  <Slides>109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2" baseType="lpstr">
      <vt:lpstr>Retrospect</vt:lpstr>
      <vt:lpstr>Worksheet</vt:lpstr>
      <vt:lpstr>Equation</vt:lpstr>
      <vt:lpstr>PowerPoint Presentation</vt:lpstr>
      <vt:lpstr>What do words mean?</vt:lpstr>
      <vt:lpstr>Words, Lemmas, Senses, Definitions</vt:lpstr>
      <vt:lpstr>Lemma pepper</vt:lpstr>
      <vt:lpstr>A sense or “concept” is the meaning component of a word</vt:lpstr>
      <vt:lpstr>There are relations between senses</vt:lpstr>
      <vt:lpstr>Relation: Synonymity</vt:lpstr>
      <vt:lpstr>Relation: Synonymity</vt:lpstr>
      <vt:lpstr>Relation: Antonymy</vt:lpstr>
      <vt:lpstr>Relation: Similarity</vt:lpstr>
      <vt:lpstr>Ask humans how similar 2 words are</vt:lpstr>
      <vt:lpstr>Relation: Word relatedness</vt:lpstr>
      <vt:lpstr>Semantic field/Frames</vt:lpstr>
      <vt:lpstr>Relation: Superordinate/ subordinate (Taxonomic)</vt:lpstr>
      <vt:lpstr>PowerPoint Presentation</vt:lpstr>
      <vt:lpstr>Connotation</vt:lpstr>
      <vt:lpstr>So far</vt:lpstr>
      <vt:lpstr>But how to define a concept?</vt:lpstr>
      <vt:lpstr>Ludwig Wittgenstein (1889-1951)</vt:lpstr>
      <vt:lpstr>Wittgenstein (1945) Philosophical Investigations. Paragraphs 66,67</vt:lpstr>
      <vt:lpstr>What is a game?</vt:lpstr>
      <vt:lpstr>Wittgenstein’s thought experiment on "What is a game”:</vt:lpstr>
      <vt:lpstr>Family Resemblance</vt:lpstr>
      <vt:lpstr>How about a radically different approach?</vt:lpstr>
      <vt:lpstr>Ludwig Wittgenstein</vt:lpstr>
      <vt:lpstr>Let's define words by their usages</vt:lpstr>
      <vt:lpstr>What does Ongchoi mean?</vt:lpstr>
      <vt:lpstr>Ongchoi: Ipomoea aquatica  "Water Spinach"</vt:lpstr>
      <vt:lpstr>We'll build a new model of meaning focusing on similarity</vt:lpstr>
      <vt:lpstr>We define a word as a vector</vt:lpstr>
      <vt:lpstr>We'll introduce 2 kinds of embeddings</vt:lpstr>
      <vt:lpstr>Term-document matrix</vt:lpstr>
      <vt:lpstr>Visualizing document vectors</vt:lpstr>
      <vt:lpstr>Vectors are the basis of information retrieval</vt:lpstr>
      <vt:lpstr>Words can be vectors too</vt:lpstr>
      <vt:lpstr>More common: word-word matrix (or "term-context matrix")</vt:lpstr>
      <vt:lpstr>PowerPoint Presentation</vt:lpstr>
      <vt:lpstr>Example from Europarl corpus (Koehn, 2005): </vt:lpstr>
      <vt:lpstr>Reminders from linear algebra</vt:lpstr>
      <vt:lpstr>Cosine for computing similarity</vt:lpstr>
      <vt:lpstr>Cosine as a similarity metric</vt:lpstr>
      <vt:lpstr>PowerPoint Presentation</vt:lpstr>
      <vt:lpstr>Visualizing cosines (well, angles)</vt:lpstr>
      <vt:lpstr> But raw frequency is a bad representation</vt:lpstr>
      <vt:lpstr>tf-idf: combine two factors</vt:lpstr>
      <vt:lpstr>tf-idf: Example</vt:lpstr>
      <vt:lpstr>tf-idf: Example</vt:lpstr>
      <vt:lpstr>tf-idf: Example</vt:lpstr>
      <vt:lpstr>tf-idf: Example</vt:lpstr>
      <vt:lpstr>tf-idf: Final TF-IDF = TF * IDF</vt:lpstr>
      <vt:lpstr>Summary: tf-idf</vt:lpstr>
      <vt:lpstr>Applications: tf-idf</vt:lpstr>
      <vt:lpstr>Tf-idf is a sparse representation</vt:lpstr>
      <vt:lpstr>Alternative: dense vectors</vt:lpstr>
      <vt:lpstr>Sparse versus dense vectors</vt:lpstr>
      <vt:lpstr>Dense embeddings you can download!</vt:lpstr>
      <vt:lpstr>Word2vec</vt:lpstr>
      <vt:lpstr>Word2vec</vt:lpstr>
      <vt:lpstr>Brilliant insight: Use running text as implicitly supervised training data!</vt:lpstr>
      <vt:lpstr>Word2Vec Skip-Gram </vt:lpstr>
      <vt:lpstr>Word2Vec: Derivation of Cost Function</vt:lpstr>
      <vt:lpstr>Word2Vec: Derivation of Cost Function</vt:lpstr>
      <vt:lpstr>Word2Vec: Derivation of Cost Function</vt:lpstr>
      <vt:lpstr>Word2Vec: Window Size of Skip-Gram</vt:lpstr>
      <vt:lpstr>Word2Vec: Neural Network Structure of Skip-Gram</vt:lpstr>
      <vt:lpstr>Word2Vec: Neural Network Structure of Skip-Gram</vt:lpstr>
      <vt:lpstr>Word2Vec: Training: Forward Propagation</vt:lpstr>
      <vt:lpstr>Word2Vec: Training: Forward Propagation</vt:lpstr>
      <vt:lpstr>Word2Vec: Training: Forward Propagation</vt:lpstr>
      <vt:lpstr>Word2Vec: Training: Forward Propagation</vt:lpstr>
      <vt:lpstr>Word2Vec: Training: Forward Propagation</vt:lpstr>
      <vt:lpstr>Word2Vec: Training: Forward Propagation</vt:lpstr>
      <vt:lpstr>Word2Vec: Training: Forward Propagation</vt:lpstr>
      <vt:lpstr>Word2Vec: Training: Forward Propagation</vt:lpstr>
      <vt:lpstr>Word2Vec: Training: Forward Propagation</vt:lpstr>
      <vt:lpstr>Word2Vec: Training: Backward Propagation</vt:lpstr>
      <vt:lpstr>Word2Vec: Training: Backward Propagation</vt:lpstr>
      <vt:lpstr>Word2Vec: Training: Backward Propagation</vt:lpstr>
      <vt:lpstr>Word2Vec: Training: Backward Propagation</vt:lpstr>
      <vt:lpstr>Word2Vec: Numerical Example</vt:lpstr>
      <vt:lpstr>Word2Vec: Numerical Example</vt:lpstr>
      <vt:lpstr>Word2Vec: Numerical Example</vt:lpstr>
      <vt:lpstr>Word2Vec: Numerical Example</vt:lpstr>
      <vt:lpstr>Word2Vec: Numerical Example</vt:lpstr>
      <vt:lpstr>Word2Vec: Numerical Example</vt:lpstr>
      <vt:lpstr>Evaluating embeddings</vt:lpstr>
      <vt:lpstr>Properties of embeddings</vt:lpstr>
      <vt:lpstr>Analogy: Embeddings capture relational meaning!</vt:lpstr>
      <vt:lpstr>PowerPoint Presentation</vt:lpstr>
      <vt:lpstr>PowerPoint Presentation</vt:lpstr>
      <vt:lpstr>Embeddings can help study word history!</vt:lpstr>
      <vt:lpstr>Diachronic (evolution) word embeddings for studying language change!</vt:lpstr>
      <vt:lpstr>Visualizing changes</vt:lpstr>
      <vt:lpstr>Embeddings reflect cultural bias</vt:lpstr>
      <vt:lpstr>Embeddings reflect cultural bias</vt:lpstr>
      <vt:lpstr>Directions</vt:lpstr>
      <vt:lpstr>Embeddings as a window onto history</vt:lpstr>
      <vt:lpstr>History of biased framings of women</vt:lpstr>
      <vt:lpstr>Embeddings reflect ethnic stereotypes over time</vt:lpstr>
      <vt:lpstr>Change in linguistic framing 1910-1990</vt:lpstr>
      <vt:lpstr>Changes in framing: adjectives associated with Chinese</vt:lpstr>
      <vt:lpstr>Articles to read</vt:lpstr>
      <vt:lpstr>Exercises to do</vt:lpstr>
      <vt:lpstr>Exercises to do</vt:lpstr>
      <vt:lpstr>Exercises to do</vt:lpstr>
      <vt:lpstr>Exercises to do</vt:lpstr>
      <vt:lpstr>Exercises to do</vt:lpstr>
      <vt:lpstr>Exercises to do</vt:lpstr>
      <vt:lpstr>Homework # 2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jure</dc:creator>
  <cp:lastModifiedBy>.Qaisar Abbas</cp:lastModifiedBy>
  <cp:revision>1877</cp:revision>
  <cp:lastPrinted>2018-08-13T23:14:25Z</cp:lastPrinted>
  <dcterms:created xsi:type="dcterms:W3CDTF">2009-06-12T17:14:38Z</dcterms:created>
  <dcterms:modified xsi:type="dcterms:W3CDTF">2019-11-26T09:05:18Z</dcterms:modified>
</cp:coreProperties>
</file>