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84"/>
  </p:notesMasterIdLst>
  <p:handoutMasterIdLst>
    <p:handoutMasterId r:id="rId85"/>
  </p:handoutMasterIdLst>
  <p:sldIdLst>
    <p:sldId id="268" r:id="rId2"/>
    <p:sldId id="269" r:id="rId3"/>
    <p:sldId id="320" r:id="rId4"/>
    <p:sldId id="31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3" r:id="rId38"/>
    <p:sldId id="324" r:id="rId39"/>
    <p:sldId id="325" r:id="rId40"/>
    <p:sldId id="326" r:id="rId41"/>
    <p:sldId id="306" r:id="rId42"/>
    <p:sldId id="307" r:id="rId43"/>
    <p:sldId id="308" r:id="rId44"/>
    <p:sldId id="309" r:id="rId45"/>
    <p:sldId id="311" r:id="rId46"/>
    <p:sldId id="312" r:id="rId47"/>
    <p:sldId id="327" r:id="rId48"/>
    <p:sldId id="313" r:id="rId49"/>
    <p:sldId id="314" r:id="rId50"/>
    <p:sldId id="315" r:id="rId51"/>
    <p:sldId id="316" r:id="rId52"/>
    <p:sldId id="317" r:id="rId53"/>
    <p:sldId id="318" r:id="rId54"/>
    <p:sldId id="322" r:id="rId55"/>
    <p:sldId id="321" r:id="rId56"/>
    <p:sldId id="329" r:id="rId57"/>
    <p:sldId id="330" r:id="rId58"/>
    <p:sldId id="331" r:id="rId59"/>
    <p:sldId id="332" r:id="rId60"/>
    <p:sldId id="333" r:id="rId61"/>
    <p:sldId id="334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FF13"/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4" autoAdjust="0"/>
    <p:restoredTop sz="86907" autoAdjust="0"/>
  </p:normalViewPr>
  <p:slideViewPr>
    <p:cSldViewPr>
      <p:cViewPr varScale="1">
        <p:scale>
          <a:sx n="74" d="100"/>
          <a:sy n="74" d="100"/>
        </p:scale>
        <p:origin x="-104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5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DF897-5E92-F241-9A21-E64EA53623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7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DF897-5E92-F241-9A21-E64EA53623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0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A8A9B-B6DA-A84B-8911-91BD7649D5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1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DF897-5E92-F241-9A21-E64EA53623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1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DF897-5E92-F241-9A21-E64EA53623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nalyticsvidhya.com/blog/2019/08/detailed-guide-7-loss-functions-machine-learning-python-cod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t&amp;rct=j&amp;q=&amp;esrc=s&amp;source=web&amp;cd=22&amp;cad=rja&amp;uact=8&amp;ved=2ahUKEwiVsdqUq7rlAhWlxoUKHTP8CvoQFjAVegQIBxAB&amp;url=https://support.minitab.com/en-us/minitab-express/1/help-and-how-to/basic-statistics/probability-distributions/how-to/probability-density-function-pdf/methods-and-formulas/methods-and-formulas/&amp;usg=AOvVaw0WW1OTmaouEr8uOrMKcPT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20&amp;cad=rja&amp;uact=8&amp;ved=2ahUKEwjqzKrBkbzlAhVCLBoKHQqFBYgQFjATegQIAxAB&amp;url=https://en.wikipedia.org/wiki/Partial_derivative&amp;usg=AOvVaw042Dom5_439Rl8EVwudaUa" TargetMode="Externa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t&amp;rct=j&amp;q=&amp;esrc=s&amp;source=web&amp;cd=34&amp;cad=rja&amp;uact=8&amp;ved=2ahUKEwiIn42s0M7lAhXaiFwKHR-KCu8QFjAhegQIBxAB&amp;url=https://www.geeksforgeeks.org/ml-implementing-l1-and-l2-regularization-using-sklearn/&amp;usg=AOvVaw3AJ6C7oHtrMwU_vzo5GWDD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t&amp;rct=j&amp;q=&amp;esrc=s&amp;source=web&amp;cd=1&amp;cad=rja&amp;uact=8&amp;ved=2ahUKEwjUopas2c7lAhXknFwKHdZuDTUQFjAAegQIBBAB&amp;url=https://ml-cheatsheet.readthedocs.io/en/latest/logistic_regression.html&amp;usg=AOvVaw1wprXqjqtLXVU1nSIDr-cl" TargetMode="External"/><Relationship Id="rId3" Type="http://schemas.openxmlformats.org/officeDocument/2006/relationships/hyperlink" Target="https://www.google.com/url?sa=t&amp;rct=j&amp;q=&amp;esrc=s&amp;source=web&amp;cd=20&amp;cad=rja&amp;uact=8&amp;ved=2ahUKEwidzvWN3M7lAhVpQUEAHXGqBT4QFjATegQIARAB&amp;url=https://dataaspirant.com/2017/05/15/implement-multinomial-logistic-regression-python/&amp;usg=AOvVaw1q9Ht6nwzmgz2rtQIKci8D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jh.harvard.edu/~inquirer/homecat.htm" TargetMode="External"/><Relationship Id="rId4" Type="http://schemas.openxmlformats.org/officeDocument/2006/relationships/hyperlink" Target="http://www.wjh.harvard.edu/~inquirer/inquirerbasic.xl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jh.harvard.edu/~inquirer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wc.net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pqa.cs.pitt.edu/lexicon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sentiment-analysis.html" TargetMode="External"/><Relationship Id="rId3" Type="http://schemas.openxmlformats.org/officeDocument/2006/relationships/hyperlink" Target="http://www.cs.uic.edu/~liub/FBS/opinion-lexicon-English.rar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ties.mcmaster.ca/~vickup/Warriner_et_al%20emot%20ratings.csv" TargetMode="External"/><Relationship Id="rId4" Type="http://schemas.openxmlformats.org/officeDocument/2006/relationships/hyperlink" Target="http://creativecommons.org/licenses/by-nc-nd/3.0/deed.en_U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umanities.mcmaster.ca/~vickup/Warriner-etal-BRM-2013.pdf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ties.mcmaster.ca/~vickup/Concreteness_ratings_Brysbaert_et_al_BRM.csv" TargetMode="External"/><Relationship Id="rId4" Type="http://schemas.openxmlformats.org/officeDocument/2006/relationships/hyperlink" Target="http://creativecommons.org/licenses/by-nc-nd/3.0/deed.en_U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umanities.mcmaster.ca/~vickup/Brysbaert-BRM-2013.pdf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ties.mcmaster.ca/~vickup/Concreteness_ratings_Brysbaert_et_al_BRM.csv" TargetMode="External"/><Relationship Id="rId4" Type="http://schemas.openxmlformats.org/officeDocument/2006/relationships/hyperlink" Target="http://creativecommons.org/licenses/by-nc-nd/3.0/deed.en_U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umanities.mcmaster.ca/~vickup/Brysbaert-BRM-2013.pdf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/>
              <a:t>Logistic </a:t>
            </a:r>
            <a:r>
              <a:rPr lang="en-US" sz="4000" dirty="0" smtClean="0"/>
              <a:t>Regression</a:t>
            </a:r>
            <a:endParaRPr lang="en-US" sz="4000" dirty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Supervised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34861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Dr. Qaiser Abbas</a:t>
            </a:r>
          </a:p>
          <a:p>
            <a:r>
              <a:rPr lang="en-US" sz="1800" dirty="0" smtClean="0">
                <a:latin typeface="+mn-lt"/>
              </a:rPr>
              <a:t>Department of CS &amp;IT, UOS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 the sigmoid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sz="2200" b="1" dirty="0"/>
              <a:t>To make a decision on a test instance</a:t>
            </a:r>
            <a:r>
              <a:rPr lang="en-US" sz="2200" dirty="0"/>
              <a:t>— after we’ve learned the weights in training— the classifier first </a:t>
            </a:r>
            <a:r>
              <a:rPr lang="en-US" sz="2200" dirty="0">
                <a:solidFill>
                  <a:srgbClr val="FF0000"/>
                </a:solidFill>
              </a:rPr>
              <a:t>multiplies each </a:t>
            </a:r>
            <a:r>
              <a:rPr lang="en-US" sz="2200" b="1" i="1" dirty="0">
                <a:solidFill>
                  <a:srgbClr val="FF0000"/>
                </a:solidFill>
              </a:rPr>
              <a:t>x</a:t>
            </a:r>
            <a:r>
              <a:rPr lang="en-US" sz="2200" b="1" i="1" baseline="-25000" dirty="0">
                <a:solidFill>
                  <a:srgbClr val="FF0000"/>
                </a:solidFill>
              </a:rPr>
              <a:t>i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by its weight </a:t>
            </a:r>
            <a:r>
              <a:rPr lang="en-US" sz="2200" b="1" i="1" dirty="0" err="1">
                <a:solidFill>
                  <a:srgbClr val="FF0000"/>
                </a:solidFill>
              </a:rPr>
              <a:t>w</a:t>
            </a:r>
            <a:r>
              <a:rPr lang="en-US" sz="22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, sums up the weighted features, and adds the bias term </a:t>
            </a:r>
            <a:r>
              <a:rPr lang="en-US" sz="2200" b="1" i="1" dirty="0">
                <a:solidFill>
                  <a:srgbClr val="FF0000"/>
                </a:solidFill>
              </a:rPr>
              <a:t>b</a:t>
            </a:r>
            <a:r>
              <a:rPr lang="en-US" sz="2200" dirty="0"/>
              <a:t>. The resulting single number </a:t>
            </a:r>
            <a:r>
              <a:rPr lang="en-US" sz="2200" b="1" i="1" dirty="0">
                <a:solidFill>
                  <a:srgbClr val="FF0000"/>
                </a:solidFill>
              </a:rPr>
              <a:t>z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expresses the weighted sum of the evidence for the class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05150"/>
            <a:ext cx="3441700" cy="13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2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 the sigmoid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sz="2000" dirty="0" smtClean="0"/>
              <a:t>These </a:t>
            </a:r>
            <a:r>
              <a:rPr lang="en-US" sz="2000" dirty="0"/>
              <a:t>sums </a:t>
            </a:r>
            <a:r>
              <a:rPr lang="en-US" sz="2000" dirty="0" smtClean="0"/>
              <a:t>can be represented by </a:t>
            </a:r>
            <a:r>
              <a:rPr lang="en-US" sz="2000" dirty="0" smtClean="0">
                <a:solidFill>
                  <a:srgbClr val="FF0000"/>
                </a:solidFill>
              </a:rPr>
              <a:t>using </a:t>
            </a:r>
            <a:r>
              <a:rPr lang="en-US" sz="2000" dirty="0">
                <a:solidFill>
                  <a:srgbClr val="FF0000"/>
                </a:solidFill>
              </a:rPr>
              <a:t>the dot product notation</a:t>
            </a:r>
            <a:r>
              <a:rPr lang="en-US" sz="2000" dirty="0"/>
              <a:t> from linear </a:t>
            </a:r>
            <a:r>
              <a:rPr lang="en-US" sz="2000" dirty="0" smtClean="0"/>
              <a:t>algebra e.g. dot </a:t>
            </a:r>
            <a:r>
              <a:rPr lang="en-US" sz="2000" dirty="0"/>
              <a:t>product of two vectors </a:t>
            </a:r>
            <a:r>
              <a:rPr lang="en-US" sz="2000" i="1" dirty="0"/>
              <a:t>a </a:t>
            </a:r>
            <a:r>
              <a:rPr lang="en-US" sz="2000" dirty="0"/>
              <a:t>and </a:t>
            </a:r>
            <a:r>
              <a:rPr lang="en-US" sz="2000" i="1" dirty="0"/>
              <a:t>b</a:t>
            </a:r>
            <a:r>
              <a:rPr lang="en-US" sz="2000" dirty="0"/>
              <a:t>, written as </a:t>
            </a:r>
            <a:r>
              <a:rPr lang="en-US" sz="2000" i="1" dirty="0"/>
              <a:t>a </a:t>
            </a:r>
            <a:r>
              <a:rPr lang="en-US" sz="2000" dirty="0"/>
              <a:t>· </a:t>
            </a:r>
            <a:r>
              <a:rPr lang="en-US" sz="2000" i="1" dirty="0"/>
              <a:t>b </a:t>
            </a:r>
            <a:r>
              <a:rPr lang="en-US" sz="2000" dirty="0"/>
              <a:t>is the sum of the products of the corresponding elements of each vector. </a:t>
            </a:r>
            <a:r>
              <a:rPr lang="en-US" sz="2000" dirty="0" smtClean="0">
                <a:solidFill>
                  <a:srgbClr val="FF0000"/>
                </a:solidFill>
              </a:rPr>
              <a:t>So, previous equation becomes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200" dirty="0"/>
          </a:p>
          <a:p>
            <a:r>
              <a:rPr lang="en-US" sz="2000" dirty="0"/>
              <a:t>But note that </a:t>
            </a:r>
            <a:r>
              <a:rPr lang="en-US" sz="2000" dirty="0">
                <a:solidFill>
                  <a:srgbClr val="FF0000"/>
                </a:solidFill>
              </a:rPr>
              <a:t>nothing in Eq. </a:t>
            </a:r>
            <a:r>
              <a:rPr lang="en-US" sz="2000" dirty="0" smtClean="0">
                <a:solidFill>
                  <a:srgbClr val="FF0000"/>
                </a:solidFill>
              </a:rPr>
              <a:t>forces </a:t>
            </a:r>
            <a:r>
              <a:rPr lang="en-US" sz="2000" i="1" dirty="0">
                <a:solidFill>
                  <a:srgbClr val="FF0000"/>
                </a:solidFill>
              </a:rPr>
              <a:t>z </a:t>
            </a:r>
            <a:r>
              <a:rPr lang="en-US" sz="2000" dirty="0">
                <a:solidFill>
                  <a:srgbClr val="FF0000"/>
                </a:solidFill>
              </a:rPr>
              <a:t>to be a legal probability</a:t>
            </a:r>
            <a:r>
              <a:rPr lang="en-US" sz="2000" dirty="0"/>
              <a:t>, that is, to lie between 0 and 1. In fact, since weights are real-valued, the </a:t>
            </a:r>
            <a:r>
              <a:rPr lang="en-US" sz="2000" dirty="0">
                <a:solidFill>
                  <a:srgbClr val="FF0000"/>
                </a:solidFill>
              </a:rPr>
              <a:t>output might even be negative; </a:t>
            </a:r>
            <a:r>
              <a:rPr lang="en-US" sz="2000" i="1" dirty="0">
                <a:solidFill>
                  <a:srgbClr val="FF0000"/>
                </a:solidFill>
              </a:rPr>
              <a:t>z </a:t>
            </a:r>
            <a:r>
              <a:rPr lang="en-US" sz="2000" dirty="0">
                <a:solidFill>
                  <a:srgbClr val="FF0000"/>
                </a:solidFill>
              </a:rPr>
              <a:t>ranges from </a:t>
            </a:r>
            <a:r>
              <a:rPr lang="en-US" sz="2000" dirty="0" smtClean="0">
                <a:solidFill>
                  <a:srgbClr val="FF0000"/>
                </a:solidFill>
              </a:rPr>
              <a:t>-∞ to ∞.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86903"/>
            <a:ext cx="2247900" cy="5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1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 the sigmoid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8862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</a:rPr>
              <a:t>To create a probability</a:t>
            </a:r>
            <a:r>
              <a:rPr lang="en-US" sz="2200" dirty="0"/>
              <a:t>, we’ll </a:t>
            </a:r>
            <a:r>
              <a:rPr lang="en-US" sz="2200" dirty="0">
                <a:solidFill>
                  <a:srgbClr val="FF0000"/>
                </a:solidFill>
              </a:rPr>
              <a:t>pass </a:t>
            </a:r>
            <a:r>
              <a:rPr lang="en-US" sz="2200" i="1" dirty="0">
                <a:solidFill>
                  <a:srgbClr val="FF0000"/>
                </a:solidFill>
              </a:rPr>
              <a:t>z </a:t>
            </a:r>
            <a:r>
              <a:rPr lang="en-US" sz="2200" dirty="0">
                <a:solidFill>
                  <a:srgbClr val="FF0000"/>
                </a:solidFill>
              </a:rPr>
              <a:t>through the sigmoid function, </a:t>
            </a:r>
            <a:r>
              <a:rPr lang="en-US" sz="2200" dirty="0" err="1" smtClean="0">
                <a:solidFill>
                  <a:srgbClr val="FF0000"/>
                </a:solidFill>
              </a:rPr>
              <a:t>σ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i="1" dirty="0">
                <a:solidFill>
                  <a:srgbClr val="FF0000"/>
                </a:solidFill>
              </a:rPr>
              <a:t>z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. The sigmoid function (named because it looks like an </a:t>
            </a:r>
            <a:r>
              <a:rPr lang="en-US" sz="2200" i="1" dirty="0"/>
              <a:t>s</a:t>
            </a:r>
            <a:r>
              <a:rPr lang="en-US" sz="2200" dirty="0"/>
              <a:t>) is also called the logistic </a:t>
            </a:r>
            <a:r>
              <a:rPr lang="en-US" sz="2200" dirty="0" smtClean="0"/>
              <a:t>function</a:t>
            </a:r>
            <a:r>
              <a:rPr lang="en-US" sz="2200" dirty="0"/>
              <a:t>, and gives logistic regression its name. </a:t>
            </a:r>
          </a:p>
          <a:p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sigmoid has the following </a:t>
            </a:r>
            <a:r>
              <a:rPr lang="en-US" sz="2200" dirty="0" smtClean="0">
                <a:solidFill>
                  <a:srgbClr val="FF0000"/>
                </a:solidFill>
              </a:rPr>
              <a:t>equation.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>
                <a:solidFill>
                  <a:srgbClr val="FF0000"/>
                </a:solidFill>
              </a:rPr>
              <a:t>The sigmoid </a:t>
            </a:r>
            <a:r>
              <a:rPr lang="en-US" sz="2200" dirty="0" smtClean="0">
                <a:solidFill>
                  <a:srgbClr val="FF0000"/>
                </a:solidFill>
              </a:rPr>
              <a:t>takes </a:t>
            </a:r>
            <a:r>
              <a:rPr lang="en-US" sz="2200" dirty="0">
                <a:solidFill>
                  <a:srgbClr val="FF0000"/>
                </a:solidFill>
              </a:rPr>
              <a:t>a real-valued number and maps it into the range [0,1], which is just what we want for a probability.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419350"/>
            <a:ext cx="2679700" cy="102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24150"/>
            <a:ext cx="2286000" cy="1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8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 the sigmoid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810000"/>
          </a:xfrm>
        </p:spPr>
        <p:txBody>
          <a:bodyPr/>
          <a:lstStyle/>
          <a:p>
            <a:r>
              <a:rPr lang="en-US" sz="2000" dirty="0"/>
              <a:t>If we apply the sigmoid to the sum of the weighted features, we get a number between 0 and 1. </a:t>
            </a:r>
            <a:r>
              <a:rPr lang="en-US" sz="2000" dirty="0">
                <a:solidFill>
                  <a:srgbClr val="FF0000"/>
                </a:solidFill>
              </a:rPr>
              <a:t>To make it a probability, we just need to make sure that the two cases,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y </a:t>
            </a:r>
            <a:r>
              <a:rPr lang="en-US" sz="2000" dirty="0">
                <a:solidFill>
                  <a:srgbClr val="FF0000"/>
                </a:solidFill>
              </a:rPr>
              <a:t>= 1) and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y </a:t>
            </a:r>
            <a:r>
              <a:rPr lang="en-US" sz="2000" dirty="0">
                <a:solidFill>
                  <a:srgbClr val="FF0000"/>
                </a:solidFill>
              </a:rPr>
              <a:t>= 0), sum to 1. We can do this as follows: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343150"/>
            <a:ext cx="2887216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 the sigmoid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sz="2200" dirty="0"/>
              <a:t>Now we have an </a:t>
            </a:r>
            <a:r>
              <a:rPr lang="en-US" sz="2200" dirty="0">
                <a:solidFill>
                  <a:srgbClr val="FF0000"/>
                </a:solidFill>
              </a:rPr>
              <a:t>algorithm that given an instance </a:t>
            </a:r>
            <a:r>
              <a:rPr lang="en-US" sz="2200" i="1" dirty="0">
                <a:solidFill>
                  <a:srgbClr val="FF0000"/>
                </a:solidFill>
              </a:rPr>
              <a:t>x </a:t>
            </a:r>
            <a:r>
              <a:rPr lang="en-US" sz="2200" dirty="0">
                <a:solidFill>
                  <a:srgbClr val="FF0000"/>
                </a:solidFill>
              </a:rPr>
              <a:t>computes the probability </a:t>
            </a:r>
            <a:r>
              <a:rPr lang="en-US" sz="2200" i="1" dirty="0">
                <a:solidFill>
                  <a:srgbClr val="FF0000"/>
                </a:solidFill>
              </a:rPr>
              <a:t>P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i="1" dirty="0">
                <a:solidFill>
                  <a:srgbClr val="FF0000"/>
                </a:solidFill>
              </a:rPr>
              <a:t>y </a:t>
            </a:r>
            <a:r>
              <a:rPr lang="en-US" sz="2200" dirty="0">
                <a:solidFill>
                  <a:srgbClr val="FF0000"/>
                </a:solidFill>
              </a:rPr>
              <a:t>= 1|</a:t>
            </a:r>
            <a:r>
              <a:rPr lang="en-US" sz="2200" i="1" dirty="0">
                <a:solidFill>
                  <a:srgbClr val="FF0000"/>
                </a:solidFill>
              </a:rPr>
              <a:t>x</a:t>
            </a:r>
            <a:r>
              <a:rPr lang="en-US" sz="2200" dirty="0">
                <a:solidFill>
                  <a:srgbClr val="FF0000"/>
                </a:solidFill>
              </a:rPr>
              <a:t>).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How </a:t>
            </a:r>
            <a:r>
              <a:rPr lang="en-US" sz="2200" dirty="0"/>
              <a:t>do we make a decision? </a:t>
            </a:r>
            <a:r>
              <a:rPr lang="en-US" sz="2200" dirty="0">
                <a:solidFill>
                  <a:srgbClr val="FF0000"/>
                </a:solidFill>
              </a:rPr>
              <a:t>For a test instance </a:t>
            </a:r>
            <a:r>
              <a:rPr lang="en-US" sz="2200" i="1" dirty="0">
                <a:solidFill>
                  <a:srgbClr val="FF0000"/>
                </a:solidFill>
              </a:rPr>
              <a:t>x</a:t>
            </a:r>
            <a:r>
              <a:rPr lang="en-US" sz="2200" dirty="0">
                <a:solidFill>
                  <a:srgbClr val="FF0000"/>
                </a:solidFill>
              </a:rPr>
              <a:t>, we say yes if the probability </a:t>
            </a:r>
            <a:r>
              <a:rPr lang="en-US" sz="2200" i="1" dirty="0">
                <a:solidFill>
                  <a:srgbClr val="FF0000"/>
                </a:solidFill>
              </a:rPr>
              <a:t>P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i="1" dirty="0">
                <a:solidFill>
                  <a:srgbClr val="FF0000"/>
                </a:solidFill>
              </a:rPr>
              <a:t>y </a:t>
            </a:r>
            <a:r>
              <a:rPr lang="en-US" sz="2200" dirty="0">
                <a:solidFill>
                  <a:srgbClr val="FF0000"/>
                </a:solidFill>
              </a:rPr>
              <a:t>= 1|</a:t>
            </a:r>
            <a:r>
              <a:rPr lang="en-US" sz="2200" i="1" dirty="0">
                <a:solidFill>
                  <a:srgbClr val="FF0000"/>
                </a:solidFill>
              </a:rPr>
              <a:t>x</a:t>
            </a:r>
            <a:r>
              <a:rPr lang="en-US" sz="2200" dirty="0">
                <a:solidFill>
                  <a:srgbClr val="FF0000"/>
                </a:solidFill>
              </a:rPr>
              <a:t>) is more than </a:t>
            </a:r>
            <a:r>
              <a:rPr lang="en-US" sz="2200" dirty="0" smtClean="0">
                <a:solidFill>
                  <a:srgbClr val="FF0000"/>
                </a:solidFill>
              </a:rPr>
              <a:t>0.5</a:t>
            </a:r>
            <a:r>
              <a:rPr lang="en-US" sz="2200" dirty="0">
                <a:solidFill>
                  <a:srgbClr val="FF0000"/>
                </a:solidFill>
              </a:rPr>
              <a:t>, and </a:t>
            </a:r>
            <a:r>
              <a:rPr lang="en-US" sz="2200" dirty="0" smtClean="0">
                <a:solidFill>
                  <a:srgbClr val="FF0000"/>
                </a:solidFill>
              </a:rPr>
              <a:t>no </a:t>
            </a:r>
            <a:r>
              <a:rPr lang="en-US" sz="2200" dirty="0">
                <a:solidFill>
                  <a:srgbClr val="FF0000"/>
                </a:solidFill>
              </a:rPr>
              <a:t>otherwise.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76550"/>
            <a:ext cx="3594100" cy="7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sentiment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57600"/>
          </a:xfrm>
        </p:spPr>
        <p:txBody>
          <a:bodyPr/>
          <a:lstStyle/>
          <a:p>
            <a:r>
              <a:rPr lang="en-US" sz="2000" dirty="0"/>
              <a:t>Suppose we are doing </a:t>
            </a:r>
            <a:r>
              <a:rPr lang="en-US" sz="2000" dirty="0">
                <a:solidFill>
                  <a:srgbClr val="FF0000"/>
                </a:solidFill>
              </a:rPr>
              <a:t>binary sentiment classification</a:t>
            </a:r>
            <a:r>
              <a:rPr lang="en-US" sz="2000" dirty="0"/>
              <a:t> on movie review text, and </a:t>
            </a:r>
            <a:r>
              <a:rPr lang="en-US" sz="2000" dirty="0" smtClean="0"/>
              <a:t>whether </a:t>
            </a:r>
            <a:r>
              <a:rPr lang="en-US" sz="2000" dirty="0"/>
              <a:t>to assign the </a:t>
            </a:r>
            <a:r>
              <a:rPr lang="en-US" sz="2000" dirty="0">
                <a:solidFill>
                  <a:srgbClr val="FF0000"/>
                </a:solidFill>
              </a:rPr>
              <a:t>sentiment class + or 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/>
              <a:t> to </a:t>
            </a:r>
            <a:r>
              <a:rPr lang="en-US" sz="2000" dirty="0">
                <a:solidFill>
                  <a:srgbClr val="FF0000"/>
                </a:solidFill>
              </a:rPr>
              <a:t>a review document </a:t>
            </a:r>
            <a:r>
              <a:rPr lang="en-US" sz="2000" i="1" dirty="0">
                <a:solidFill>
                  <a:srgbClr val="FF0000"/>
                </a:solidFill>
              </a:rPr>
              <a:t>doc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We’ll </a:t>
            </a:r>
            <a:r>
              <a:rPr lang="en-US" sz="2000" dirty="0"/>
              <a:t>represent each input observation by the following </a:t>
            </a:r>
            <a:r>
              <a:rPr lang="en-US" sz="2000" dirty="0">
                <a:solidFill>
                  <a:srgbClr val="FF0000"/>
                </a:solidFill>
              </a:rPr>
              <a:t>6 features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...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</a:rPr>
              <a:t>6</a:t>
            </a:r>
            <a:r>
              <a:rPr lang="en-US" sz="2000" dirty="0">
                <a:solidFill>
                  <a:srgbClr val="FF0000"/>
                </a:solidFill>
              </a:rPr>
              <a:t> of the </a:t>
            </a:r>
            <a:r>
              <a:rPr lang="en-US" sz="2000" dirty="0" smtClean="0">
                <a:solidFill>
                  <a:srgbClr val="FF0000"/>
                </a:solidFill>
              </a:rPr>
              <a:t>input</a:t>
            </a:r>
            <a:r>
              <a:rPr lang="en-US" sz="2000" dirty="0" smtClean="0"/>
              <a:t>. </a:t>
            </a:r>
            <a:r>
              <a:rPr lang="en-US" sz="2000" dirty="0"/>
              <a:t>Fig. 5.2 shows the features in a sample mini test document.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71750"/>
            <a:ext cx="5181600" cy="21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sentiment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57600"/>
          </a:xfrm>
        </p:spPr>
        <p:txBody>
          <a:bodyPr/>
          <a:lstStyle/>
          <a:p>
            <a:r>
              <a:rPr lang="en-US" sz="2000" dirty="0"/>
              <a:t>Let’s </a:t>
            </a:r>
            <a:r>
              <a:rPr lang="en-US" sz="2000" dirty="0">
                <a:solidFill>
                  <a:srgbClr val="FF0000"/>
                </a:solidFill>
              </a:rPr>
              <a:t>assume for the moment that we’ve already learned a real-valued weight for each of these features</a:t>
            </a:r>
            <a:r>
              <a:rPr lang="en-US" sz="2000" dirty="0"/>
              <a:t>, and that the </a:t>
            </a:r>
            <a:r>
              <a:rPr lang="en-US" sz="2000" dirty="0">
                <a:solidFill>
                  <a:srgbClr val="FF0000"/>
                </a:solidFill>
              </a:rPr>
              <a:t>6 weights corresponding to the 6 features are [2.5</a:t>
            </a:r>
            <a:r>
              <a:rPr lang="en-US" sz="2000" dirty="0" smtClean="0">
                <a:solidFill>
                  <a:srgbClr val="FF0000"/>
                </a:solidFill>
              </a:rPr>
              <a:t>,-5.0,-1.2,0.5,2.0,0.7</a:t>
            </a:r>
            <a:r>
              <a:rPr lang="en-US" sz="2000" dirty="0">
                <a:solidFill>
                  <a:srgbClr val="FF0000"/>
                </a:solidFill>
              </a:rPr>
              <a:t>], while </a:t>
            </a:r>
            <a:r>
              <a:rPr lang="en-US" sz="2000" i="1" dirty="0">
                <a:solidFill>
                  <a:srgbClr val="FF0000"/>
                </a:solidFill>
              </a:rPr>
              <a:t>b </a:t>
            </a:r>
            <a:r>
              <a:rPr lang="en-US" sz="2000" dirty="0">
                <a:solidFill>
                  <a:srgbClr val="FF0000"/>
                </a:solidFill>
              </a:rPr>
              <a:t>= 0.1.</a:t>
            </a:r>
            <a:r>
              <a:rPr lang="en-US" sz="2000" dirty="0"/>
              <a:t> (We’ll discuss in the next section how the weights are learned.)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95550"/>
            <a:ext cx="5486400" cy="21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sentiment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576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Given these 6 features and the input review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(+|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) and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(-|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) can be </a:t>
            </a:r>
            <a:r>
              <a:rPr lang="en-US" sz="2000" dirty="0" smtClean="0">
                <a:solidFill>
                  <a:srgbClr val="FF0000"/>
                </a:solidFill>
              </a:rPr>
              <a:t>computed </a:t>
            </a:r>
            <a:r>
              <a:rPr lang="en-US" sz="2000" dirty="0">
                <a:solidFill>
                  <a:srgbClr val="FF0000"/>
                </a:solidFill>
              </a:rPr>
              <a:t>using Eq</a:t>
            </a:r>
            <a:r>
              <a:rPr lang="en-US" sz="2000" dirty="0" smtClean="0">
                <a:solidFill>
                  <a:srgbClr val="FF0000"/>
                </a:solidFill>
              </a:rPr>
              <a:t>. on slide 11 as follows.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8350"/>
            <a:ext cx="7459267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sentiment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576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Logistic regression</a:t>
            </a:r>
            <a:r>
              <a:rPr lang="en-US" sz="2000" dirty="0"/>
              <a:t> is commonly applied to </a:t>
            </a:r>
            <a:r>
              <a:rPr lang="en-US" sz="2000" dirty="0">
                <a:solidFill>
                  <a:srgbClr val="FF0000"/>
                </a:solidFill>
              </a:rPr>
              <a:t>all sorts of NLP tasks</a:t>
            </a:r>
            <a:r>
              <a:rPr lang="en-US" sz="2000" dirty="0"/>
              <a:t>, and any </a:t>
            </a:r>
            <a:r>
              <a:rPr lang="en-US" sz="2000" dirty="0" smtClean="0"/>
              <a:t>property </a:t>
            </a:r>
            <a:r>
              <a:rPr lang="en-US" sz="2000" dirty="0"/>
              <a:t>of the input can be a feature. </a:t>
            </a:r>
            <a:endParaRPr lang="en-US" sz="2000" dirty="0" smtClean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Period </a:t>
            </a:r>
            <a:r>
              <a:rPr lang="en-US" sz="1600" dirty="0">
                <a:solidFill>
                  <a:srgbClr val="FF0000"/>
                </a:solidFill>
              </a:rPr>
              <a:t>disambiguation:</a:t>
            </a:r>
            <a:r>
              <a:rPr lang="en-US" sz="1600" dirty="0"/>
              <a:t> deciding if a period is the end of a sentence </a:t>
            </a:r>
            <a:r>
              <a:rPr lang="en-US" sz="1600" dirty="0" smtClean="0"/>
              <a:t>(EOS) or not</a:t>
            </a:r>
            <a:r>
              <a:rPr lang="en-US" sz="1600" dirty="0"/>
              <a:t>-EOS. </a:t>
            </a:r>
            <a:r>
              <a:rPr lang="en-US" sz="1600" dirty="0" smtClean="0"/>
              <a:t>For example a period following a upper cased word is a likely to be an EOS, but if the word itself is </a:t>
            </a:r>
            <a:r>
              <a:rPr lang="en-US" sz="1600" i="1" dirty="0" smtClean="0"/>
              <a:t>St. </a:t>
            </a:r>
            <a:r>
              <a:rPr lang="en-US" sz="1600" dirty="0" smtClean="0"/>
              <a:t>and the previous word is capitalized, then the period is likely part of a shortening of the word </a:t>
            </a:r>
            <a:r>
              <a:rPr lang="en-US" sz="1600" i="1" dirty="0" smtClean="0"/>
              <a:t>street</a:t>
            </a:r>
            <a:r>
              <a:rPr lang="en-US" sz="1600" dirty="0" smtClean="0"/>
              <a:t>. 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00350"/>
            <a:ext cx="4495800" cy="195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sentiment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576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</a:rPr>
              <a:t>Features</a:t>
            </a:r>
            <a:r>
              <a:rPr lang="en-US" sz="2200" dirty="0"/>
              <a:t> are generally designed </a:t>
            </a:r>
            <a:r>
              <a:rPr lang="en-US" sz="2200" dirty="0" smtClean="0"/>
              <a:t>with </a:t>
            </a:r>
            <a:r>
              <a:rPr lang="en-US" sz="2200" dirty="0" smtClean="0">
                <a:solidFill>
                  <a:srgbClr val="FF0000"/>
                </a:solidFill>
              </a:rPr>
              <a:t>linguistic </a:t>
            </a:r>
            <a:r>
              <a:rPr lang="en-US" sz="2200" dirty="0">
                <a:solidFill>
                  <a:srgbClr val="FF0000"/>
                </a:solidFill>
              </a:rPr>
              <a:t>intuitions and the linguistic literature </a:t>
            </a:r>
            <a:r>
              <a:rPr lang="en-US" sz="2200" dirty="0"/>
              <a:t>on the domain.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For logistic regression and naive Bayes </a:t>
            </a:r>
            <a:r>
              <a:rPr lang="en-US" sz="2200" dirty="0"/>
              <a:t>these combination </a:t>
            </a:r>
            <a:r>
              <a:rPr lang="en-US" sz="2200" dirty="0" smtClean="0"/>
              <a:t>of features have </a:t>
            </a:r>
            <a:r>
              <a:rPr lang="en-US" sz="2200" dirty="0"/>
              <a:t>to be </a:t>
            </a:r>
            <a:r>
              <a:rPr lang="en-US" sz="2200" dirty="0">
                <a:solidFill>
                  <a:srgbClr val="FF0000"/>
                </a:solidFill>
              </a:rPr>
              <a:t>designed by hand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/>
              <a:t>For </a:t>
            </a:r>
            <a:r>
              <a:rPr lang="en-US" sz="2200" dirty="0" smtClean="0"/>
              <a:t>large </a:t>
            </a:r>
            <a:r>
              <a:rPr lang="en-US" sz="2200" dirty="0"/>
              <a:t>numbers of </a:t>
            </a:r>
            <a:r>
              <a:rPr lang="en-US" sz="2200" dirty="0" smtClean="0"/>
              <a:t>features, </a:t>
            </a:r>
            <a:r>
              <a:rPr lang="en-US" sz="2200" dirty="0" smtClean="0">
                <a:solidFill>
                  <a:srgbClr val="FF0000"/>
                </a:solidFill>
              </a:rPr>
              <a:t>automatic methods</a:t>
            </a:r>
            <a:r>
              <a:rPr lang="en-US" sz="2200" dirty="0" smtClean="0"/>
              <a:t> can be used.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Logistic </a:t>
            </a:r>
            <a:r>
              <a:rPr lang="en-US" sz="2200" dirty="0">
                <a:solidFill>
                  <a:srgbClr val="FF0000"/>
                </a:solidFill>
              </a:rPr>
              <a:t>regression generally works better </a:t>
            </a:r>
            <a:r>
              <a:rPr lang="en-US" sz="2200" dirty="0" smtClean="0">
                <a:solidFill>
                  <a:srgbClr val="FF0000"/>
                </a:solidFill>
              </a:rPr>
              <a:t>than naïve Bayes</a:t>
            </a:r>
            <a:r>
              <a:rPr lang="en-US" sz="2200" dirty="0" smtClean="0"/>
              <a:t> on </a:t>
            </a:r>
            <a:r>
              <a:rPr lang="en-US" sz="2200" dirty="0"/>
              <a:t>larger documents or datasets and is a common default.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4038600"/>
          </a:xfrm>
        </p:spPr>
        <p:txBody>
          <a:bodyPr/>
          <a:lstStyle/>
          <a:p>
            <a:r>
              <a:rPr lang="en-US" dirty="0" smtClean="0"/>
              <a:t>This lecture introduces the logistic regression model of classification. </a:t>
            </a:r>
          </a:p>
          <a:p>
            <a:pPr lvl="1"/>
            <a:r>
              <a:rPr lang="en-US" dirty="0" smtClean="0"/>
              <a:t>Logistic </a:t>
            </a:r>
            <a:r>
              <a:rPr lang="en-US" dirty="0"/>
              <a:t>regression is a supervised </a:t>
            </a:r>
            <a:r>
              <a:rPr lang="en-US" dirty="0" smtClean="0"/>
              <a:t>ML </a:t>
            </a:r>
            <a:r>
              <a:rPr lang="en-US" dirty="0"/>
              <a:t>classifier that extracts </a:t>
            </a:r>
            <a:r>
              <a:rPr lang="en-US" dirty="0">
                <a:solidFill>
                  <a:srgbClr val="FF0000"/>
                </a:solidFill>
              </a:rPr>
              <a:t>real-valued features</a:t>
            </a:r>
            <a:r>
              <a:rPr lang="en-US" dirty="0"/>
              <a:t> from the input, </a:t>
            </a:r>
            <a:r>
              <a:rPr lang="en-US" dirty="0">
                <a:solidFill>
                  <a:srgbClr val="FF0000"/>
                </a:solidFill>
              </a:rPr>
              <a:t>multiplies</a:t>
            </a:r>
            <a:r>
              <a:rPr lang="en-US" dirty="0"/>
              <a:t> each by a weight, </a:t>
            </a:r>
            <a:r>
              <a:rPr lang="en-US" dirty="0">
                <a:solidFill>
                  <a:srgbClr val="FF0000"/>
                </a:solidFill>
              </a:rPr>
              <a:t>sums</a:t>
            </a:r>
            <a:r>
              <a:rPr lang="en-US" dirty="0"/>
              <a:t> them, and passes the sum through a </a:t>
            </a:r>
            <a:r>
              <a:rPr lang="en-US" dirty="0">
                <a:solidFill>
                  <a:srgbClr val="FF0000"/>
                </a:solidFill>
              </a:rPr>
              <a:t>sigmoid function to generate a probability</a:t>
            </a:r>
            <a:r>
              <a:rPr lang="en-US" dirty="0"/>
              <a:t>. A </a:t>
            </a:r>
            <a:r>
              <a:rPr lang="en-US" dirty="0">
                <a:solidFill>
                  <a:srgbClr val="FF0000"/>
                </a:solidFill>
              </a:rPr>
              <a:t>threshold</a:t>
            </a:r>
            <a:r>
              <a:rPr lang="en-US" dirty="0"/>
              <a:t> is used to make a decision. </a:t>
            </a:r>
          </a:p>
          <a:p>
            <a:pPr lvl="1"/>
            <a:r>
              <a:rPr lang="en-US" dirty="0"/>
              <a:t>Logistic regression can be used with </a:t>
            </a:r>
            <a:r>
              <a:rPr lang="en-US" dirty="0" smtClean="0">
                <a:solidFill>
                  <a:srgbClr val="FF0000"/>
                </a:solidFill>
              </a:rPr>
              <a:t>binary </a:t>
            </a:r>
            <a:r>
              <a:rPr lang="en-US" dirty="0">
                <a:solidFill>
                  <a:srgbClr val="FF0000"/>
                </a:solidFill>
              </a:rPr>
              <a:t>classes </a:t>
            </a:r>
            <a:r>
              <a:rPr lang="en-US" dirty="0"/>
              <a:t>(e.g., positive and negative sentiment) or with </a:t>
            </a:r>
            <a:r>
              <a:rPr lang="en-US" dirty="0">
                <a:solidFill>
                  <a:srgbClr val="FF0000"/>
                </a:solidFill>
              </a:rPr>
              <a:t>multiple classes </a:t>
            </a:r>
            <a:r>
              <a:rPr lang="en-US" dirty="0"/>
              <a:t>(multinomial logistic </a:t>
            </a:r>
            <a:r>
              <a:rPr lang="en-US" dirty="0" smtClean="0"/>
              <a:t>regression: For example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n-</a:t>
            </a:r>
            <a:r>
              <a:rPr lang="en-US" dirty="0" err="1">
                <a:solidFill>
                  <a:srgbClr val="FF0000"/>
                </a:solidFill>
              </a:rPr>
              <a:t>ary</a:t>
            </a:r>
            <a:r>
              <a:rPr lang="en-US" dirty="0">
                <a:solidFill>
                  <a:srgbClr val="FF0000"/>
                </a:solidFill>
              </a:rPr>
              <a:t> text classification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part-of-speech labeling</a:t>
            </a:r>
            <a:r>
              <a:rPr lang="en-US" dirty="0"/>
              <a:t>, etc.). </a:t>
            </a:r>
            <a:endParaRPr lang="en-US" dirty="0" smtClean="0"/>
          </a:p>
          <a:p>
            <a:pPr lvl="1"/>
            <a:r>
              <a:rPr lang="en-US" dirty="0"/>
              <a:t>Multinomial logistic regression uses the </a:t>
            </a:r>
            <a:r>
              <a:rPr lang="en-US" dirty="0" err="1">
                <a:solidFill>
                  <a:srgbClr val="FF0000"/>
                </a:solidFill>
              </a:rPr>
              <a:t>softmax</a:t>
            </a:r>
            <a:r>
              <a:rPr lang="en-US" dirty="0">
                <a:solidFill>
                  <a:srgbClr val="FF0000"/>
                </a:solidFill>
              </a:rPr>
              <a:t> function </a:t>
            </a:r>
            <a:r>
              <a:rPr lang="en-US" dirty="0"/>
              <a:t>to compute </a:t>
            </a:r>
            <a:r>
              <a:rPr lang="en-US" dirty="0" smtClean="0"/>
              <a:t>probabilities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0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Logistic </a:t>
            </a: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576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How are the parameters of the model, the weights </a:t>
            </a:r>
            <a:r>
              <a:rPr lang="en-US" sz="2000" i="1" dirty="0">
                <a:solidFill>
                  <a:srgbClr val="FF0000"/>
                </a:solidFill>
              </a:rPr>
              <a:t>w </a:t>
            </a:r>
            <a:r>
              <a:rPr lang="en-US" sz="2000" dirty="0">
                <a:solidFill>
                  <a:srgbClr val="FF0000"/>
                </a:solidFill>
              </a:rPr>
              <a:t>and bias </a:t>
            </a:r>
            <a:r>
              <a:rPr lang="en-US" sz="2000" i="1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, learned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This requires 2 components 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/>
              <a:t>The first is </a:t>
            </a:r>
            <a:r>
              <a:rPr lang="en-US" sz="1600" dirty="0" smtClean="0"/>
              <a:t>the </a:t>
            </a:r>
            <a:r>
              <a:rPr lang="en-US" sz="1600" i="1" dirty="0">
                <a:solidFill>
                  <a:srgbClr val="FF0000"/>
                </a:solidFill>
              </a:rPr>
              <a:t>distance </a:t>
            </a:r>
            <a:r>
              <a:rPr lang="en-US" sz="1600" dirty="0">
                <a:solidFill>
                  <a:srgbClr val="FF0000"/>
                </a:solidFill>
              </a:rPr>
              <a:t>between the system output </a:t>
            </a:r>
            <a:r>
              <a:rPr lang="en-US" sz="1600" dirty="0" smtClean="0">
                <a:solidFill>
                  <a:srgbClr val="FF0000"/>
                </a:solidFill>
              </a:rPr>
              <a:t>y</a:t>
            </a:r>
            <a:r>
              <a:rPr lang="en-US" sz="1600" baseline="30000" dirty="0" smtClean="0">
                <a:solidFill>
                  <a:srgbClr val="FF0000"/>
                </a:solidFill>
              </a:rPr>
              <a:t>^</a:t>
            </a:r>
            <a:r>
              <a:rPr lang="en-US" sz="1600" dirty="0" smtClean="0">
                <a:solidFill>
                  <a:srgbClr val="FF0000"/>
                </a:solidFill>
              </a:rPr>
              <a:t> and </a:t>
            </a:r>
            <a:r>
              <a:rPr lang="en-US" sz="1600" dirty="0">
                <a:solidFill>
                  <a:srgbClr val="FF0000"/>
                </a:solidFill>
              </a:rPr>
              <a:t>the gold </a:t>
            </a:r>
            <a:r>
              <a:rPr lang="en-US" sz="1600" dirty="0" smtClean="0">
                <a:solidFill>
                  <a:srgbClr val="FF0000"/>
                </a:solidFill>
              </a:rPr>
              <a:t>output y</a:t>
            </a:r>
            <a:r>
              <a:rPr lang="en-US" sz="1600" dirty="0" smtClean="0"/>
              <a:t>, </a:t>
            </a:r>
            <a:r>
              <a:rPr lang="en-US" sz="1600" dirty="0"/>
              <a:t>and we call this distance </a:t>
            </a:r>
            <a:r>
              <a:rPr lang="en-US" sz="1600" dirty="0" smtClean="0"/>
              <a:t>the</a:t>
            </a:r>
            <a:r>
              <a:rPr lang="en-US" sz="1600" b="1" dirty="0" smtClean="0"/>
              <a:t> </a:t>
            </a:r>
            <a:r>
              <a:rPr lang="en-US" sz="1600" b="1" dirty="0">
                <a:solidFill>
                  <a:srgbClr val="FF0000"/>
                </a:solidFill>
              </a:rPr>
              <a:t>loss function</a:t>
            </a:r>
            <a:r>
              <a:rPr lang="en-US" sz="1600" dirty="0">
                <a:solidFill>
                  <a:srgbClr val="FF0000"/>
                </a:solidFill>
              </a:rPr>
              <a:t> or the </a:t>
            </a:r>
            <a:r>
              <a:rPr lang="en-US" sz="1600" b="1" dirty="0">
                <a:solidFill>
                  <a:srgbClr val="FF0000"/>
                </a:solidFill>
              </a:rPr>
              <a:t>cost function</a:t>
            </a:r>
            <a:r>
              <a:rPr lang="en-US" sz="1600" dirty="0"/>
              <a:t>. </a:t>
            </a:r>
            <a:r>
              <a:rPr lang="en-US" sz="1600" dirty="0" smtClean="0"/>
              <a:t>This </a:t>
            </a:r>
            <a:r>
              <a:rPr lang="en-US" sz="1600" b="1" dirty="0" smtClean="0">
                <a:solidFill>
                  <a:srgbClr val="FF0000"/>
                </a:solidFill>
              </a:rPr>
              <a:t>cross-entropy loss</a:t>
            </a:r>
            <a:r>
              <a:rPr lang="en-US" sz="1600" dirty="0" smtClean="0"/>
              <a:t> is commonly used </a:t>
            </a:r>
            <a:r>
              <a:rPr lang="en-US" sz="1600" dirty="0"/>
              <a:t>for logistic regression and </a:t>
            </a:r>
            <a:r>
              <a:rPr lang="en-US" sz="1600" dirty="0" smtClean="0"/>
              <a:t>for </a:t>
            </a:r>
            <a:r>
              <a:rPr lang="en-US" sz="1600" dirty="0"/>
              <a:t>neural </a:t>
            </a:r>
            <a:r>
              <a:rPr lang="en-US" sz="1600" dirty="0" smtClean="0"/>
              <a:t>networks. 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second thing </a:t>
            </a:r>
            <a:r>
              <a:rPr lang="en-US" sz="1600" dirty="0" smtClean="0"/>
              <a:t>is </a:t>
            </a:r>
            <a:r>
              <a:rPr lang="en-US" sz="1600" dirty="0"/>
              <a:t>an </a:t>
            </a:r>
            <a:r>
              <a:rPr lang="en-US" sz="1600" dirty="0">
                <a:solidFill>
                  <a:srgbClr val="FF0000"/>
                </a:solidFill>
              </a:rPr>
              <a:t>optimization algorithm (gradient descent or stochastic gradient descent algorithm) for iteratively updating the weights</a:t>
            </a:r>
            <a:r>
              <a:rPr lang="en-US" sz="1600" dirty="0"/>
              <a:t> so as to minimize this loss function. </a:t>
            </a:r>
            <a:endParaRPr lang="en-US" sz="1600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Now, we will discuss both of these one by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cross-entropy loss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657600"/>
          </a:xfrm>
        </p:spPr>
        <p:txBody>
          <a:bodyPr/>
          <a:lstStyle/>
          <a:p>
            <a:r>
              <a:rPr lang="en-US" sz="2000" dirty="0"/>
              <a:t>We need a </a:t>
            </a:r>
            <a:r>
              <a:rPr lang="en-US" sz="2000" b="1" dirty="0">
                <a:solidFill>
                  <a:srgbClr val="FF0000"/>
                </a:solidFill>
              </a:rPr>
              <a:t>loss function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that expresses, for an observation </a:t>
            </a:r>
            <a:r>
              <a:rPr lang="en-US" sz="2000" i="1" dirty="0"/>
              <a:t>x</a:t>
            </a:r>
            <a:r>
              <a:rPr lang="en-US" sz="2000" dirty="0">
                <a:solidFill>
                  <a:srgbClr val="FF0000"/>
                </a:solidFill>
              </a:rPr>
              <a:t>, how close the classifier output </a:t>
            </a:r>
            <a:r>
              <a:rPr lang="en-US" sz="2000" i="1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ˆ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dirty="0" err="1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w </a:t>
            </a:r>
            <a:r>
              <a:rPr lang="en-US" sz="2000" dirty="0">
                <a:solidFill>
                  <a:srgbClr val="FF0000"/>
                </a:solidFill>
              </a:rPr>
              <a:t>· </a:t>
            </a:r>
            <a:r>
              <a:rPr lang="en-US" sz="2000" i="1" dirty="0">
                <a:solidFill>
                  <a:srgbClr val="FF0000"/>
                </a:solidFill>
              </a:rPr>
              <a:t>x </a:t>
            </a:r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i="1" dirty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rgbClr val="FF0000"/>
                </a:solidFill>
              </a:rPr>
              <a:t>is to the correct output </a:t>
            </a:r>
            <a:r>
              <a:rPr lang="en-US" sz="2000" i="1" dirty="0" smtClean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</a:rPr>
              <a:t>, which is 0 or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. </a:t>
            </a:r>
          </a:p>
          <a:p>
            <a:pPr lvl="1"/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Using </a:t>
            </a:r>
            <a:r>
              <a:rPr lang="en-US" sz="2000" dirty="0"/>
              <a:t>a simple loss function that </a:t>
            </a:r>
            <a:r>
              <a:rPr lang="en-US" sz="2000" dirty="0" smtClean="0"/>
              <a:t>takes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mean squared </a:t>
            </a:r>
            <a:r>
              <a:rPr lang="en-US" sz="2000" dirty="0" smtClean="0">
                <a:solidFill>
                  <a:srgbClr val="FF0000"/>
                </a:solidFill>
              </a:rPr>
              <a:t>error </a:t>
            </a:r>
            <a:r>
              <a:rPr lang="en-US" sz="2000" dirty="0">
                <a:solidFill>
                  <a:srgbClr val="FF0000"/>
                </a:solidFill>
              </a:rPr>
              <a:t>between </a:t>
            </a:r>
            <a:r>
              <a:rPr lang="en-US" sz="2000" i="1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</a:rPr>
              <a:t>ˆ and </a:t>
            </a:r>
            <a:r>
              <a:rPr lang="en-US" sz="2000" i="1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MSE </a:t>
            </a:r>
            <a:r>
              <a:rPr lang="en-US" sz="2000" dirty="0">
                <a:solidFill>
                  <a:srgbClr val="FF0000"/>
                </a:solidFill>
              </a:rPr>
              <a:t>loss</a:t>
            </a:r>
            <a:r>
              <a:rPr lang="en-US" sz="2000" dirty="0"/>
              <a:t>, which is very </a:t>
            </a:r>
            <a:r>
              <a:rPr lang="en-US" sz="2000" dirty="0">
                <a:solidFill>
                  <a:srgbClr val="FF0000"/>
                </a:solidFill>
              </a:rPr>
              <a:t>useful for some algorithms </a:t>
            </a:r>
            <a:r>
              <a:rPr lang="en-US" sz="2000" dirty="0"/>
              <a:t>like linear regression, becomes </a:t>
            </a:r>
            <a:r>
              <a:rPr lang="en-US" sz="2000" dirty="0">
                <a:solidFill>
                  <a:srgbClr val="FF0000"/>
                </a:solidFill>
              </a:rPr>
              <a:t>harder to </a:t>
            </a:r>
            <a:r>
              <a:rPr lang="en-US" sz="2000" dirty="0" smtClean="0">
                <a:solidFill>
                  <a:srgbClr val="FF0000"/>
                </a:solidFill>
              </a:rPr>
              <a:t>optimize, when it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is </a:t>
            </a:r>
            <a:r>
              <a:rPr lang="en-US" sz="2000" dirty="0">
                <a:solidFill>
                  <a:srgbClr val="FF0000"/>
                </a:solidFill>
              </a:rPr>
              <a:t>applied to probabilistic classification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1200" dirty="0" smtClean="0"/>
              <a:t>(See at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://www.analyticsvidhya.com/blog/2019/08/detailed-guide-7-loss-functions-machine-learning-python-code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731" y="1885950"/>
            <a:ext cx="6094269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994747"/>
            <a:ext cx="5257800" cy="5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4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cross-entropy loss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686800" cy="3657600"/>
          </a:xfrm>
        </p:spPr>
        <p:txBody>
          <a:bodyPr/>
          <a:lstStyle/>
          <a:p>
            <a:r>
              <a:rPr lang="en-US" dirty="0"/>
              <a:t>Instead, we use a </a:t>
            </a:r>
            <a:r>
              <a:rPr lang="en-US" dirty="0">
                <a:solidFill>
                  <a:srgbClr val="FF0000"/>
                </a:solidFill>
              </a:rPr>
              <a:t>loss function that prefers the correct class labels of the training example to be </a:t>
            </a:r>
            <a:r>
              <a:rPr lang="en-US" i="1" dirty="0">
                <a:solidFill>
                  <a:srgbClr val="FF0000"/>
                </a:solidFill>
              </a:rPr>
              <a:t>more likely</a:t>
            </a:r>
            <a:r>
              <a:rPr lang="en-US" dirty="0"/>
              <a:t>. This is called </a:t>
            </a:r>
            <a:r>
              <a:rPr lang="en-US" dirty="0">
                <a:solidFill>
                  <a:srgbClr val="FF0000"/>
                </a:solidFill>
              </a:rPr>
              <a:t>conditional maximum likelihood </a:t>
            </a:r>
            <a:r>
              <a:rPr lang="en-US" dirty="0" smtClean="0">
                <a:solidFill>
                  <a:srgbClr val="FF0000"/>
                </a:solidFill>
              </a:rPr>
              <a:t>estimation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we choose the parameters </a:t>
            </a:r>
            <a:r>
              <a:rPr lang="en-US" sz="1600" i="1" dirty="0" smtClean="0">
                <a:solidFill>
                  <a:srgbClr val="FF0000"/>
                </a:solidFill>
              </a:rPr>
              <a:t>w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i="1" dirty="0" smtClean="0">
                <a:solidFill>
                  <a:srgbClr val="FF0000"/>
                </a:solidFill>
              </a:rPr>
              <a:t>b </a:t>
            </a:r>
            <a:r>
              <a:rPr lang="en-US" sz="1600" dirty="0" smtClean="0">
                <a:solidFill>
                  <a:srgbClr val="FF0000"/>
                </a:solidFill>
              </a:rPr>
              <a:t>that maximize the log probability </a:t>
            </a:r>
            <a:r>
              <a:rPr lang="en-US" sz="1600" dirty="0" smtClean="0"/>
              <a:t>of the true </a:t>
            </a:r>
            <a:r>
              <a:rPr lang="en-US" sz="1600" i="1" dirty="0" smtClean="0"/>
              <a:t>y </a:t>
            </a:r>
            <a:r>
              <a:rPr lang="en-US" sz="1600" dirty="0" smtClean="0"/>
              <a:t>labels in the training data given the observations </a:t>
            </a:r>
            <a:r>
              <a:rPr lang="en-US" sz="1600" i="1" dirty="0" smtClean="0"/>
              <a:t>x</a:t>
            </a:r>
            <a:r>
              <a:rPr lang="en-US" sz="1600" dirty="0" smtClean="0"/>
              <a:t>. The </a:t>
            </a:r>
            <a:r>
              <a:rPr lang="en-US" sz="1600" dirty="0" smtClean="0">
                <a:solidFill>
                  <a:srgbClr val="FF0000"/>
                </a:solidFill>
              </a:rPr>
              <a:t>resulting loss function is the negative log likelihood loss </a:t>
            </a:r>
            <a:r>
              <a:rPr lang="en-US" sz="1600" dirty="0" smtClean="0"/>
              <a:t>(</a:t>
            </a:r>
            <a:r>
              <a:rPr lang="en-US" sz="1600" i="1" dirty="0"/>
              <a:t>since the log of values between 0.0 and </a:t>
            </a:r>
            <a:r>
              <a:rPr lang="en-US" sz="1600" i="1" dirty="0" smtClean="0"/>
              <a:t>1.0 are negative</a:t>
            </a:r>
            <a:r>
              <a:rPr lang="en-US" sz="1600" dirty="0" smtClean="0"/>
              <a:t>), generally called </a:t>
            </a:r>
            <a:r>
              <a:rPr lang="en-US" sz="1600" dirty="0" smtClean="0">
                <a:solidFill>
                  <a:srgbClr val="FF0000"/>
                </a:solidFill>
              </a:rPr>
              <a:t>the cross entropy loss</a:t>
            </a:r>
            <a:r>
              <a:rPr lang="en-US" sz="1600" dirty="0" smtClean="0"/>
              <a:t>. </a:t>
            </a:r>
          </a:p>
          <a:p>
            <a:r>
              <a:rPr lang="en-US" dirty="0" smtClean="0"/>
              <a:t>Let’s derive this loss function, applied to a single observation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pPr lvl="1"/>
            <a:r>
              <a:rPr lang="en-US" sz="1600" dirty="0" smtClean="0"/>
              <a:t>We’d like to </a:t>
            </a:r>
            <a:r>
              <a:rPr lang="en-US" sz="1600" dirty="0" smtClean="0">
                <a:solidFill>
                  <a:srgbClr val="FF0000"/>
                </a:solidFill>
              </a:rPr>
              <a:t>learn weights that maximize the probability of the correct label </a:t>
            </a:r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</a:rPr>
              <a:t>y</a:t>
            </a:r>
            <a:r>
              <a:rPr lang="en-US" sz="1600" dirty="0" err="1" smtClean="0">
                <a:solidFill>
                  <a:srgbClr val="FF0000"/>
                </a:solidFill>
              </a:rPr>
              <a:t>|</a:t>
            </a:r>
            <a:r>
              <a:rPr lang="en-US" sz="1600" i="1" dirty="0" err="1" smtClean="0">
                <a:solidFill>
                  <a:srgbClr val="FF0000"/>
                </a:solidFill>
              </a:rPr>
              <a:t>x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r>
              <a:rPr lang="en-US" sz="1600" dirty="0" smtClean="0"/>
              <a:t>. Since there are only </a:t>
            </a:r>
            <a:r>
              <a:rPr lang="en-US" sz="1600" dirty="0" smtClean="0">
                <a:solidFill>
                  <a:srgbClr val="FF0000"/>
                </a:solidFill>
              </a:rPr>
              <a:t>two discrete outcomes (1 or 0)</a:t>
            </a:r>
            <a:r>
              <a:rPr lang="en-US" sz="1600" dirty="0" smtClean="0"/>
              <a:t>, this is a Bernoulli distribution, which can be expressed by </a:t>
            </a:r>
            <a:r>
              <a:rPr lang="en-US" sz="1600" dirty="0" smtClean="0">
                <a:solidFill>
                  <a:srgbClr val="0000FF"/>
                </a:solidFill>
                <a:hlinkClick r:id="rId2"/>
              </a:rPr>
              <a:t>probability density function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00"/>
                </a:solidFill>
              </a:rPr>
              <a:t>on next slide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keeping in mind that if y=1, Eq. 5.8 simplifies to </a:t>
            </a:r>
            <a:r>
              <a:rPr lang="en-US" sz="1600" i="1" dirty="0" smtClean="0">
                <a:solidFill>
                  <a:srgbClr val="FF0000"/>
                </a:solidFill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ˆ; if y=0, Eq. 5.8 simplifies to 1-</a:t>
            </a:r>
            <a:r>
              <a:rPr lang="en-US" sz="1600" i="1" dirty="0" smtClean="0">
                <a:solidFill>
                  <a:srgbClr val="FF0000"/>
                </a:solidFill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ˆ</a:t>
            </a:r>
            <a:r>
              <a:rPr lang="en-US" sz="1600" dirty="0" smtClean="0"/>
              <a:t>): 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cross-entropy loss function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Now we take the log of both </a:t>
            </a:r>
            <a:r>
              <a:rPr lang="en-US" dirty="0" smtClean="0"/>
              <a:t>sides for numeric stability, etc.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Eq. 5.9 describes a </a:t>
            </a:r>
            <a:r>
              <a:rPr lang="en-US" dirty="0" smtClean="0">
                <a:solidFill>
                  <a:srgbClr val="FF0000"/>
                </a:solidFill>
              </a:rPr>
              <a:t>maximum log likelihood (loss function).</a:t>
            </a:r>
            <a:r>
              <a:rPr lang="en-US" dirty="0" smtClean="0"/>
              <a:t> </a:t>
            </a:r>
            <a:r>
              <a:rPr lang="en-US" dirty="0"/>
              <a:t>In order to </a:t>
            </a:r>
            <a:r>
              <a:rPr lang="en-US" dirty="0" smtClean="0"/>
              <a:t>minimize this loss function, </a:t>
            </a:r>
            <a:r>
              <a:rPr lang="en-US" dirty="0"/>
              <a:t>we’ll just flip the sign on Eq. 5.9. The </a:t>
            </a:r>
            <a:r>
              <a:rPr lang="en-US" dirty="0">
                <a:solidFill>
                  <a:srgbClr val="FF0000"/>
                </a:solidFill>
              </a:rPr>
              <a:t>result is the cross-entropy loss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i="1" baseline="-25000" dirty="0">
                <a:solidFill>
                  <a:srgbClr val="FF0000"/>
                </a:solidFill>
              </a:rPr>
              <a:t>CE</a:t>
            </a:r>
            <a:r>
              <a:rPr lang="en-US" i="1" dirty="0"/>
              <a:t> </a:t>
            </a:r>
            <a:r>
              <a:rPr lang="en-US" dirty="0"/>
              <a:t>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04950"/>
            <a:ext cx="4746713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66950"/>
            <a:ext cx="5715000" cy="6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cross-entropy loss function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581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Now, plug </a:t>
            </a:r>
            <a:r>
              <a:rPr lang="en-US" dirty="0"/>
              <a:t>in the definition of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ˆ =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·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)+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/>
              <a:t>: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8750"/>
            <a:ext cx="6248400" cy="286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52750"/>
            <a:ext cx="6858000" cy="2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cross-entropy loss function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657600"/>
          </a:xfrm>
        </p:spPr>
        <p:txBody>
          <a:bodyPr/>
          <a:lstStyle/>
          <a:p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negative log of this probability is a convenient loss metric </a:t>
            </a:r>
            <a:r>
              <a:rPr lang="en-US" sz="2200" dirty="0"/>
              <a:t>since it </a:t>
            </a:r>
            <a:r>
              <a:rPr lang="en-US" sz="2200" dirty="0">
                <a:solidFill>
                  <a:srgbClr val="FF0000"/>
                </a:solidFill>
              </a:rPr>
              <a:t>goes from 0 </a:t>
            </a:r>
            <a:r>
              <a:rPr lang="en-US" sz="2200" dirty="0"/>
              <a:t>(</a:t>
            </a:r>
            <a:r>
              <a:rPr lang="en-US" sz="2200" dirty="0" smtClean="0"/>
              <a:t>negative </a:t>
            </a:r>
            <a:r>
              <a:rPr lang="en-US" sz="2200" dirty="0"/>
              <a:t>log of 1, </a:t>
            </a:r>
            <a:r>
              <a:rPr lang="en-US" sz="2200" dirty="0" smtClean="0"/>
              <a:t>‘0’ no </a:t>
            </a:r>
            <a:r>
              <a:rPr lang="en-US" sz="2200" dirty="0"/>
              <a:t>loss) </a:t>
            </a:r>
            <a:r>
              <a:rPr lang="en-US" sz="2200" dirty="0">
                <a:solidFill>
                  <a:srgbClr val="FF0000"/>
                </a:solidFill>
              </a:rPr>
              <a:t>to infinity </a:t>
            </a:r>
            <a:r>
              <a:rPr lang="en-US" sz="2200" dirty="0"/>
              <a:t>(negative log of 0, infinite loss).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loss function also insures that as probability of the correct answer is maximized, the probability of the incorrect answer is minimized; since the two sum to one, </a:t>
            </a:r>
            <a:r>
              <a:rPr lang="en-US" sz="2200" dirty="0">
                <a:solidFill>
                  <a:srgbClr val="FF0000"/>
                </a:solidFill>
              </a:rPr>
              <a:t>any increase in the probability of the correct answer is coming at the expense of the incorrect answer</a:t>
            </a:r>
            <a:r>
              <a:rPr lang="en-US" sz="2200" dirty="0"/>
              <a:t>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1213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cross-entropy loss function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Let’s now </a:t>
            </a:r>
            <a:r>
              <a:rPr lang="en-US" sz="2000" dirty="0">
                <a:solidFill>
                  <a:srgbClr val="FF0000"/>
                </a:solidFill>
              </a:rPr>
              <a:t>extend Eq. 5.10 from one example to the whole training set</a:t>
            </a:r>
            <a:r>
              <a:rPr lang="en-US" sz="2000" dirty="0"/>
              <a:t>: </a:t>
            </a:r>
            <a:r>
              <a:rPr lang="en-US" sz="2000" dirty="0" smtClean="0"/>
              <a:t>assuming </a:t>
            </a:r>
            <a:r>
              <a:rPr lang="en-US" sz="2000" i="1" dirty="0"/>
              <a:t>x</a:t>
            </a:r>
            <a:r>
              <a:rPr lang="en-US" sz="2000" baseline="30000" dirty="0"/>
              <a:t>(</a:t>
            </a:r>
            <a:r>
              <a:rPr lang="en-US" sz="2000" i="1" baseline="30000" dirty="0" err="1"/>
              <a:t>i</a:t>
            </a:r>
            <a:r>
              <a:rPr lang="en-US" sz="2000" baseline="30000" dirty="0"/>
              <a:t>)</a:t>
            </a:r>
            <a:r>
              <a:rPr lang="en-US" sz="2000" dirty="0"/>
              <a:t> and </a:t>
            </a:r>
            <a:r>
              <a:rPr lang="en-US" sz="2000" i="1" dirty="0"/>
              <a:t>y</a:t>
            </a:r>
            <a:r>
              <a:rPr lang="en-US" sz="2000" baseline="30000" dirty="0"/>
              <a:t>(</a:t>
            </a:r>
            <a:r>
              <a:rPr lang="en-US" sz="2000" i="1" baseline="30000" dirty="0" err="1"/>
              <a:t>i</a:t>
            </a:r>
            <a:r>
              <a:rPr lang="en-US" sz="2000" baseline="30000" dirty="0"/>
              <a:t>)</a:t>
            </a:r>
            <a:r>
              <a:rPr lang="en-US" sz="2000" dirty="0"/>
              <a:t> mean the </a:t>
            </a:r>
            <a:r>
              <a:rPr lang="en-US" sz="2000" i="1" dirty="0" err="1"/>
              <a:t>i</a:t>
            </a:r>
            <a:r>
              <a:rPr lang="en-US" sz="2000" baseline="30000" dirty="0" err="1"/>
              <a:t>th</a:t>
            </a:r>
            <a:r>
              <a:rPr lang="en-US" sz="2000" dirty="0"/>
              <a:t> training features and training label, respectively. We make the assumption that the training examples are </a:t>
            </a:r>
            <a:r>
              <a:rPr lang="en-US" sz="2000" dirty="0" smtClean="0"/>
              <a:t>independent</a:t>
            </a:r>
            <a:r>
              <a:rPr lang="en-US" sz="2000" dirty="0"/>
              <a:t>: </a:t>
            </a:r>
            <a:endParaRPr lang="en-US" sz="2000" dirty="0" smtClean="0"/>
          </a:p>
          <a:p>
            <a:endParaRPr lang="en-US" sz="2000" dirty="0"/>
          </a:p>
          <a:p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24150"/>
            <a:ext cx="5288941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3486150"/>
            <a:ext cx="2497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Since log </a:t>
            </a:r>
            <a:r>
              <a:rPr lang="en-US" sz="1600" dirty="0" err="1" smtClean="0">
                <a:latin typeface="+mn-lt"/>
              </a:rPr>
              <a:t>mn</a:t>
            </a:r>
            <a:r>
              <a:rPr lang="en-US" sz="1600" dirty="0" smtClean="0">
                <a:latin typeface="+mn-lt"/>
              </a:rPr>
              <a:t> = log m + log n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890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cross-entropy loss function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Cost </a:t>
            </a:r>
            <a:r>
              <a:rPr lang="en-US" sz="2000" dirty="0">
                <a:solidFill>
                  <a:srgbClr val="FF0000"/>
                </a:solidFill>
              </a:rPr>
              <a:t>function for the whole dataset as the average loss for each </a:t>
            </a:r>
            <a:r>
              <a:rPr lang="en-US" sz="2000" dirty="0" smtClean="0">
                <a:solidFill>
                  <a:srgbClr val="FF0000"/>
                </a:solidFill>
              </a:rPr>
              <a:t>example</a:t>
            </a:r>
            <a:r>
              <a:rPr lang="en-US" sz="2000" dirty="0"/>
              <a:t>: 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next section, we’ll see how to find the minimum. </a:t>
            </a:r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38350"/>
            <a:ext cx="7028191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3350"/>
            <a:ext cx="6248400" cy="2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</a:t>
            </a:r>
            <a:r>
              <a:rPr lang="en-US" dirty="0" smtClean="0"/>
              <a:t>Descent: Our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Our </a:t>
            </a:r>
            <a:r>
              <a:rPr lang="en-US" sz="2000" dirty="0"/>
              <a:t>goal with </a:t>
            </a:r>
            <a:r>
              <a:rPr lang="en-US" sz="2000" dirty="0">
                <a:solidFill>
                  <a:srgbClr val="FF0000"/>
                </a:solidFill>
              </a:rPr>
              <a:t>gradient descent is to find the optimal weights: </a:t>
            </a:r>
            <a:r>
              <a:rPr lang="en-US" sz="2000" b="1" dirty="0">
                <a:solidFill>
                  <a:srgbClr val="FF0000"/>
                </a:solidFill>
              </a:rPr>
              <a:t>minimize the loss </a:t>
            </a:r>
            <a:r>
              <a:rPr lang="en-US" sz="2000" b="1" dirty="0" smtClean="0">
                <a:solidFill>
                  <a:srgbClr val="FF0000"/>
                </a:solidFill>
              </a:rPr>
              <a:t>function</a:t>
            </a:r>
            <a:r>
              <a:rPr lang="en-US" sz="2000" dirty="0" smtClean="0"/>
              <a:t>. In </a:t>
            </a:r>
            <a:r>
              <a:rPr lang="en-US" sz="2000" dirty="0"/>
              <a:t>the case of logistic regression, We'll use 𝜽 to refer to parameters  w, b</a:t>
            </a:r>
          </a:p>
          <a:p>
            <a:endParaRPr lang="en-US" sz="20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Gradient </a:t>
            </a:r>
            <a:r>
              <a:rPr lang="en-US" sz="2000" dirty="0">
                <a:solidFill>
                  <a:srgbClr val="FF0000"/>
                </a:solidFill>
              </a:rPr>
              <a:t>descent is a method that finds a minimum of a function </a:t>
            </a:r>
            <a:r>
              <a:rPr lang="en-US" sz="2000" dirty="0"/>
              <a:t>by figuring out in which direction (in the space of the parameters </a:t>
            </a:r>
            <a:r>
              <a:rPr lang="en-US" sz="2000" dirty="0" err="1"/>
              <a:t>θ</a:t>
            </a:r>
            <a:r>
              <a:rPr lang="en-US" sz="2000" dirty="0" smtClean="0"/>
              <a:t>) </a:t>
            </a:r>
            <a:r>
              <a:rPr lang="en-US" sz="2000" dirty="0"/>
              <a:t>the function’s slope is rising the most steeply, and moving in the opposite direction.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95550"/>
            <a:ext cx="650367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</a:t>
            </a:r>
            <a:r>
              <a:rPr lang="en-US" dirty="0" smtClean="0"/>
              <a:t>Descent: For One Scalar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For logistic regression, this loss function is conveniently </a:t>
            </a:r>
            <a:r>
              <a:rPr lang="en-US" sz="2000" b="1" dirty="0">
                <a:solidFill>
                  <a:srgbClr val="FF0000"/>
                </a:solidFill>
              </a:rPr>
              <a:t>convex</a:t>
            </a:r>
            <a:r>
              <a:rPr lang="en-US" sz="2000" dirty="0"/>
              <a:t>. A convex </a:t>
            </a:r>
            <a:r>
              <a:rPr lang="en-US" sz="2000" dirty="0" smtClean="0"/>
              <a:t>function </a:t>
            </a:r>
            <a:r>
              <a:rPr lang="en-US" sz="2000" dirty="0"/>
              <a:t>has just one minimum; there are no local minima to get stuck in, so gradient descent starting from any point is guaranteed to find the minimum. </a:t>
            </a:r>
            <a:endParaRPr lang="en-US" sz="2000" dirty="0" smtClean="0"/>
          </a:p>
          <a:p>
            <a:r>
              <a:rPr lang="en-US" sz="2000" dirty="0">
                <a:solidFill>
                  <a:srgbClr val="FF0000"/>
                </a:solidFill>
              </a:rPr>
              <a:t>Gradient descent for one scalar variable </a:t>
            </a:r>
            <a:r>
              <a:rPr lang="en-US" sz="2000" dirty="0" smtClean="0">
                <a:solidFill>
                  <a:srgbClr val="FF0000"/>
                </a:solidFill>
              </a:rPr>
              <a:t>w</a:t>
            </a:r>
            <a:r>
              <a:rPr lang="en-US" sz="2000" dirty="0" smtClean="0"/>
              <a:t>: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706" t="3709" r="8848" b="26057"/>
          <a:stretch/>
        </p:blipFill>
        <p:spPr>
          <a:xfrm>
            <a:off x="2660951" y="2724151"/>
            <a:ext cx="458057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8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638550"/>
          </a:xfrm>
        </p:spPr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weights</a:t>
            </a:r>
            <a:r>
              <a:rPr lang="en-US" dirty="0"/>
              <a:t> (vector </a:t>
            </a:r>
            <a:r>
              <a:rPr lang="en-US" i="1" dirty="0"/>
              <a:t>w </a:t>
            </a:r>
            <a:r>
              <a:rPr lang="en-US" dirty="0"/>
              <a:t>and bias </a:t>
            </a:r>
            <a:r>
              <a:rPr lang="en-US" i="1" dirty="0"/>
              <a:t>b</a:t>
            </a:r>
            <a:r>
              <a:rPr lang="en-US" dirty="0"/>
              <a:t>) are learned from a </a:t>
            </a:r>
            <a:r>
              <a:rPr lang="en-US" dirty="0">
                <a:solidFill>
                  <a:srgbClr val="FF0000"/>
                </a:solidFill>
              </a:rPr>
              <a:t>labeled training set </a:t>
            </a:r>
            <a:r>
              <a:rPr lang="en-US" dirty="0"/>
              <a:t>via a loss function, such as the </a:t>
            </a:r>
            <a:r>
              <a:rPr lang="en-US" dirty="0">
                <a:solidFill>
                  <a:srgbClr val="FF0000"/>
                </a:solidFill>
              </a:rPr>
              <a:t>cross-entropy loss</a:t>
            </a:r>
            <a:r>
              <a:rPr lang="en-US" dirty="0"/>
              <a:t>, that must be </a:t>
            </a:r>
            <a:r>
              <a:rPr lang="en-US" dirty="0" smtClean="0"/>
              <a:t>minimized and iterative </a:t>
            </a:r>
            <a:r>
              <a:rPr lang="en-US" dirty="0"/>
              <a:t>algorithms like </a:t>
            </a:r>
            <a:r>
              <a:rPr lang="en-US" dirty="0">
                <a:solidFill>
                  <a:srgbClr val="FF0000"/>
                </a:solidFill>
              </a:rPr>
              <a:t>gradient descent </a:t>
            </a:r>
            <a:r>
              <a:rPr lang="en-US" dirty="0"/>
              <a:t>are used to find the optimal weights.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Regularization </a:t>
            </a:r>
            <a:r>
              <a:rPr lang="en-US" dirty="0">
                <a:solidFill>
                  <a:srgbClr val="000000"/>
                </a:solidFill>
              </a:rPr>
              <a:t>is used to avoid overfitting</a:t>
            </a:r>
            <a:r>
              <a:rPr lang="en-US" dirty="0"/>
              <a:t>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Logistic </a:t>
            </a:r>
            <a:r>
              <a:rPr lang="en-US" dirty="0"/>
              <a:t>regression is also one of the most useful analytic tools, because of its </a:t>
            </a:r>
            <a:r>
              <a:rPr lang="en-US" dirty="0" smtClean="0"/>
              <a:t>ability </a:t>
            </a:r>
            <a:r>
              <a:rPr lang="en-US" dirty="0"/>
              <a:t>to transparently study the importance of individual features.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1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Descent: For One Scalar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4191000"/>
          </a:xfrm>
        </p:spPr>
        <p:txBody>
          <a:bodyPr/>
          <a:lstStyle/>
          <a:p>
            <a:r>
              <a:rPr lang="en-US" sz="2000" dirty="0"/>
              <a:t>Given </a:t>
            </a:r>
            <a:r>
              <a:rPr lang="en-US" sz="2000" dirty="0">
                <a:solidFill>
                  <a:srgbClr val="FF0000"/>
                </a:solidFill>
              </a:rPr>
              <a:t>a random initialization of </a:t>
            </a:r>
            <a:r>
              <a:rPr lang="en-US" sz="2000" i="1" dirty="0">
                <a:solidFill>
                  <a:srgbClr val="FF0000"/>
                </a:solidFill>
              </a:rPr>
              <a:t>w </a:t>
            </a:r>
            <a:r>
              <a:rPr lang="en-US" sz="2000" dirty="0">
                <a:solidFill>
                  <a:srgbClr val="FF0000"/>
                </a:solidFill>
              </a:rPr>
              <a:t>at some value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, </a:t>
            </a:r>
            <a:r>
              <a:rPr lang="en-US" sz="2000" dirty="0" smtClean="0"/>
              <a:t>we </a:t>
            </a:r>
            <a:r>
              <a:rPr lang="en-US" sz="2000" dirty="0"/>
              <a:t>need the algorithm to tell us whether at the next iteration, we should </a:t>
            </a:r>
            <a:r>
              <a:rPr lang="en-US" sz="2000" dirty="0">
                <a:solidFill>
                  <a:srgbClr val="FF0000"/>
                </a:solidFill>
              </a:rPr>
              <a:t>move left (making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smaller than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) or right (making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bigger than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/>
              <a:t>to reach the minimum. </a:t>
            </a:r>
            <a:endParaRPr lang="en-US" sz="2000" dirty="0" smtClean="0"/>
          </a:p>
          <a:p>
            <a:endParaRPr lang="en-US" sz="2000" smtClean="0"/>
          </a:p>
          <a:p>
            <a:r>
              <a:rPr lang="en-US" sz="2000" smtClean="0"/>
              <a:t>We </a:t>
            </a:r>
            <a:r>
              <a:rPr lang="en-US" sz="2000" dirty="0"/>
              <a:t>can see that the slope of this dotted line is negative. Thus </a:t>
            </a:r>
            <a:r>
              <a:rPr lang="en-US" sz="2000" dirty="0">
                <a:solidFill>
                  <a:srgbClr val="FF0000"/>
                </a:solidFill>
              </a:rPr>
              <a:t>to find the minimum, gradient descent tells us </a:t>
            </a:r>
            <a:r>
              <a:rPr lang="en-US" sz="2000" dirty="0" smtClean="0">
                <a:solidFill>
                  <a:srgbClr val="FF0000"/>
                </a:solidFill>
              </a:rPr>
              <a:t>to move in </a:t>
            </a:r>
            <a:r>
              <a:rPr lang="en-US" sz="2000" dirty="0">
                <a:solidFill>
                  <a:srgbClr val="FF0000"/>
                </a:solidFill>
              </a:rPr>
              <a:t>a positive </a:t>
            </a:r>
            <a:r>
              <a:rPr lang="en-US" sz="2000" dirty="0" smtClean="0">
                <a:solidFill>
                  <a:srgbClr val="FF0000"/>
                </a:solidFill>
              </a:rPr>
              <a:t>direction of w values. </a:t>
            </a:r>
          </a:p>
        </p:txBody>
      </p:sp>
    </p:spTree>
    <p:extLst>
      <p:ext uri="{BB962C8B-B14F-4D97-AF65-F5344CB8AC3E}">
        <p14:creationId xmlns:p14="http://schemas.microsoft.com/office/powerpoint/2010/main" val="348111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</a:t>
            </a:r>
            <a:r>
              <a:rPr lang="en-US" dirty="0" smtClean="0"/>
              <a:t>Descent: How Much To Move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581400"/>
          </a:xfrm>
        </p:spPr>
        <p:txBody>
          <a:bodyPr/>
          <a:lstStyle/>
          <a:p>
            <a:r>
              <a:rPr lang="en-US" sz="2000" dirty="0"/>
              <a:t>How much to </a:t>
            </a:r>
            <a:r>
              <a:rPr lang="en-US" sz="2000" dirty="0" smtClean="0"/>
              <a:t>move is to calculate through </a:t>
            </a:r>
            <a:r>
              <a:rPr lang="en-US" sz="2000" dirty="0" smtClean="0">
                <a:solidFill>
                  <a:srgbClr val="FF0000"/>
                </a:solidFill>
              </a:rPr>
              <a:t>the slope (gradient) value                                weighted </a:t>
            </a:r>
            <a:r>
              <a:rPr lang="en-US" sz="2000" dirty="0">
                <a:solidFill>
                  <a:srgbClr val="FF0000"/>
                </a:solidFill>
              </a:rPr>
              <a:t>by a learning rate </a:t>
            </a:r>
            <a:r>
              <a:rPr lang="en-US" sz="2000" dirty="0" err="1">
                <a:solidFill>
                  <a:srgbClr val="FF0000"/>
                </a:solidFill>
              </a:rPr>
              <a:t>η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0060"/>
              </p:ext>
            </p:extLst>
          </p:nvPr>
        </p:nvGraphicFramePr>
        <p:xfrm>
          <a:off x="7696200" y="1123950"/>
          <a:ext cx="1282700" cy="615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Equation" r:id="rId3" imgW="1295400" imgH="622300" progId="Equation.3">
                  <p:embed/>
                </p:oleObj>
              </mc:Choice>
              <mc:Fallback>
                <p:oleObj name="Equation" r:id="rId3" imgW="12954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6200" y="1123950"/>
                        <a:ext cx="1282700" cy="615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56" y="2343150"/>
            <a:ext cx="744434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8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742950"/>
          </a:xfrm>
        </p:spPr>
        <p:txBody>
          <a:bodyPr/>
          <a:lstStyle/>
          <a:p>
            <a:r>
              <a:rPr lang="en-US" dirty="0"/>
              <a:t>Gradient </a:t>
            </a:r>
            <a:r>
              <a:rPr lang="en-US" dirty="0" smtClean="0"/>
              <a:t>Descent: For N Dimensional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581400"/>
          </a:xfrm>
        </p:spPr>
        <p:txBody>
          <a:bodyPr/>
          <a:lstStyle/>
          <a:p>
            <a:r>
              <a:rPr lang="en-US" sz="2000" dirty="0"/>
              <a:t>For N dimensional space: now let’s </a:t>
            </a:r>
            <a:r>
              <a:rPr lang="en-US" sz="2000" dirty="0">
                <a:solidFill>
                  <a:srgbClr val="FF0000"/>
                </a:solidFill>
              </a:rPr>
              <a:t>extend the intuition from a function of one scalar variable </a:t>
            </a:r>
            <a:r>
              <a:rPr lang="en-US" sz="2000" i="1" dirty="0">
                <a:solidFill>
                  <a:srgbClr val="FF0000"/>
                </a:solidFill>
              </a:rPr>
              <a:t>w </a:t>
            </a:r>
            <a:r>
              <a:rPr lang="en-US" sz="2000" dirty="0">
                <a:solidFill>
                  <a:srgbClr val="FF0000"/>
                </a:solidFill>
              </a:rPr>
              <a:t>to many variables.</a:t>
            </a:r>
          </a:p>
          <a:p>
            <a:endParaRPr lang="en-US" sz="2000" dirty="0"/>
          </a:p>
          <a:p>
            <a:r>
              <a:rPr lang="en-US" sz="2000" dirty="0"/>
              <a:t>We need a weight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for each 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i="1" dirty="0">
                <a:solidFill>
                  <a:srgbClr val="FF0000"/>
                </a:solidFill>
              </a:rPr>
              <a:t> 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for each variable </a:t>
            </a:r>
            <a:r>
              <a:rPr lang="en-US" sz="2000" i="1" dirty="0" err="1">
                <a:solidFill>
                  <a:srgbClr val="FF0000"/>
                </a:solidFill>
              </a:rPr>
              <a:t>w</a:t>
            </a:r>
            <a:r>
              <a:rPr lang="en-US" sz="2000" i="1" baseline="-25000" dirty="0" err="1">
                <a:solidFill>
                  <a:srgbClr val="FF0000"/>
                </a:solidFill>
              </a:rPr>
              <a:t>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 </a:t>
            </a:r>
            <a:r>
              <a:rPr lang="en-US" sz="2000" i="1" dirty="0">
                <a:solidFill>
                  <a:srgbClr val="FF0000"/>
                </a:solidFill>
              </a:rPr>
              <a:t>w </a:t>
            </a:r>
            <a:r>
              <a:rPr lang="en-US" sz="2000" dirty="0">
                <a:solidFill>
                  <a:srgbClr val="FF0000"/>
                </a:solidFill>
              </a:rPr>
              <a:t>(plus the bias </a:t>
            </a:r>
            <a:r>
              <a:rPr lang="en-US" sz="2000" i="1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), we have a </a:t>
            </a:r>
            <a:r>
              <a:rPr lang="en-US" sz="2000" dirty="0" smtClean="0">
                <a:solidFill>
                  <a:srgbClr val="FF0000"/>
                </a:solidFill>
              </a:rPr>
              <a:t>slope                                    </a:t>
            </a:r>
            <a:r>
              <a:rPr lang="en-US" sz="2000" dirty="0" smtClean="0"/>
              <a:t> 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For </a:t>
            </a:r>
            <a:r>
              <a:rPr lang="en-US" sz="2000" dirty="0">
                <a:solidFill>
                  <a:srgbClr val="FF0000"/>
                </a:solidFill>
              </a:rPr>
              <a:t>multi variables </a:t>
            </a:r>
            <a:r>
              <a:rPr lang="en-US" sz="2000" i="1" dirty="0" err="1">
                <a:solidFill>
                  <a:srgbClr val="FF0000"/>
                </a:solidFill>
              </a:rPr>
              <a:t>w</a:t>
            </a:r>
            <a:r>
              <a:rPr lang="en-US" sz="2000" i="1" baseline="-25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, we express the slope as a partial derivative ∂/∂</a:t>
            </a:r>
            <a:r>
              <a:rPr lang="en-US" sz="2000" i="1" dirty="0" err="1">
                <a:solidFill>
                  <a:srgbClr val="FF0000"/>
                </a:solidFill>
              </a:rPr>
              <a:t>w</a:t>
            </a:r>
            <a:r>
              <a:rPr lang="en-US" sz="2000" i="1" baseline="-25000" dirty="0" err="1">
                <a:solidFill>
                  <a:srgbClr val="FF0000"/>
                </a:solidFill>
              </a:rPr>
              <a:t>i</a:t>
            </a:r>
            <a:r>
              <a:rPr lang="en-US" sz="2000" dirty="0"/>
              <a:t>. The gradient </a:t>
            </a:r>
            <a:r>
              <a:rPr lang="en-US" sz="2000" dirty="0">
                <a:solidFill>
                  <a:srgbClr val="FF0000"/>
                </a:solidFill>
              </a:rPr>
              <a:t>∇ is then defined as a vector of these partials</a:t>
            </a:r>
            <a:r>
              <a:rPr lang="en-US" sz="2000" dirty="0"/>
              <a:t>. We’ll represent </a:t>
            </a:r>
            <a:r>
              <a:rPr lang="en-US" sz="2000" i="1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</a:rPr>
              <a:t>ˆ as </a:t>
            </a:r>
            <a:r>
              <a:rPr lang="en-US" sz="2000" i="1" dirty="0">
                <a:solidFill>
                  <a:srgbClr val="FF0000"/>
                </a:solidFill>
              </a:rPr>
              <a:t>f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; </a:t>
            </a:r>
            <a:r>
              <a:rPr lang="en-US" sz="2000" dirty="0" err="1">
                <a:solidFill>
                  <a:srgbClr val="FF0000"/>
                </a:solidFill>
              </a:rPr>
              <a:t>θ</a:t>
            </a:r>
            <a:r>
              <a:rPr lang="en-US" sz="2000" dirty="0">
                <a:solidFill>
                  <a:srgbClr val="FF0000"/>
                </a:solidFill>
              </a:rPr>
              <a:t> ) </a:t>
            </a:r>
            <a:r>
              <a:rPr lang="en-US" sz="2000" dirty="0"/>
              <a:t>to make the dependence on </a:t>
            </a:r>
            <a:r>
              <a:rPr lang="en-US" sz="2000" dirty="0" err="1"/>
              <a:t>θ</a:t>
            </a:r>
            <a:r>
              <a:rPr lang="en-US" sz="2000" dirty="0"/>
              <a:t> more obvious: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1400" dirty="0" smtClean="0">
                <a:hlinkClick r:id="rId3"/>
              </a:rPr>
              <a:t>See details on partial derivatives if needed</a:t>
            </a:r>
            <a:endParaRPr lang="en-US" sz="1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52845"/>
              </p:ext>
            </p:extLst>
          </p:nvPr>
        </p:nvGraphicFramePr>
        <p:xfrm>
          <a:off x="2667000" y="2495550"/>
          <a:ext cx="1282700" cy="615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4" imgW="1295400" imgH="622300" progId="Equation.3">
                  <p:embed/>
                </p:oleObj>
              </mc:Choice>
              <mc:Fallback>
                <p:oleObj name="Equation" r:id="rId4" imgW="12954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2495550"/>
                        <a:ext cx="1282700" cy="615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86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</a:t>
            </a:r>
            <a:r>
              <a:rPr lang="en-US" dirty="0" smtClean="0"/>
              <a:t>Descent: Updating 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5814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Final </a:t>
            </a:r>
            <a:r>
              <a:rPr lang="en-US" sz="2000" dirty="0">
                <a:solidFill>
                  <a:srgbClr val="FF0000"/>
                </a:solidFill>
              </a:rPr>
              <a:t>equation </a:t>
            </a:r>
            <a:r>
              <a:rPr lang="en-US" sz="2000" dirty="0" smtClean="0">
                <a:solidFill>
                  <a:srgbClr val="FF0000"/>
                </a:solidFill>
              </a:rPr>
              <a:t>after </a:t>
            </a:r>
            <a:r>
              <a:rPr lang="en-US" sz="2000" dirty="0">
                <a:solidFill>
                  <a:srgbClr val="FF0000"/>
                </a:solidFill>
              </a:rPr>
              <a:t>updating </a:t>
            </a:r>
            <a:r>
              <a:rPr lang="en-US" sz="2000" dirty="0" err="1">
                <a:solidFill>
                  <a:srgbClr val="FF0000"/>
                </a:solidFill>
              </a:rPr>
              <a:t>θ</a:t>
            </a:r>
            <a:r>
              <a:rPr lang="en-US" sz="2000" dirty="0">
                <a:solidFill>
                  <a:srgbClr val="FF0000"/>
                </a:solidFill>
              </a:rPr>
              <a:t> based on the gradient </a:t>
            </a:r>
            <a:r>
              <a:rPr lang="en-US" sz="2000" dirty="0" smtClean="0">
                <a:solidFill>
                  <a:srgbClr val="FF0000"/>
                </a:solidFill>
              </a:rPr>
              <a:t>∇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52550"/>
            <a:ext cx="6117217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943350"/>
            <a:ext cx="5900048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4817"/>
            <a:ext cx="4876800" cy="5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7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742950"/>
          </a:xfrm>
        </p:spPr>
        <p:txBody>
          <a:bodyPr/>
          <a:lstStyle/>
          <a:p>
            <a:r>
              <a:rPr lang="en-US" dirty="0" smtClean="0"/>
              <a:t>Gradient Descent: 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581400"/>
          </a:xfrm>
        </p:spPr>
        <p:txBody>
          <a:bodyPr/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Derivative </a:t>
            </a:r>
            <a:r>
              <a:rPr lang="en-US" sz="2000" dirty="0">
                <a:solidFill>
                  <a:srgbClr val="FF0000"/>
                </a:solidFill>
              </a:rPr>
              <a:t>of </a:t>
            </a:r>
            <a:r>
              <a:rPr lang="en-US" sz="2000" dirty="0" smtClean="0">
                <a:solidFill>
                  <a:srgbClr val="FF0000"/>
                </a:solidFill>
              </a:rPr>
              <a:t>gradient </a:t>
            </a:r>
            <a:r>
              <a:rPr lang="en-US" sz="2000" dirty="0">
                <a:solidFill>
                  <a:srgbClr val="FF0000"/>
                </a:solidFill>
              </a:rPr>
              <a:t>for one observation vector </a:t>
            </a:r>
            <a:r>
              <a:rPr lang="en-US" sz="2000" i="1" dirty="0">
                <a:solidFill>
                  <a:srgbClr val="FF0000"/>
                </a:solidFill>
              </a:rPr>
              <a:t>x </a:t>
            </a:r>
            <a:r>
              <a:rPr lang="en-US" sz="2000" dirty="0" smtClean="0"/>
              <a:t>(For proof see </a:t>
            </a:r>
            <a:r>
              <a:rPr lang="en-US" sz="2000" dirty="0"/>
              <a:t>Section </a:t>
            </a:r>
            <a:r>
              <a:rPr lang="en-US" sz="2000" dirty="0" smtClean="0"/>
              <a:t>5.8)</a:t>
            </a:r>
            <a:r>
              <a:rPr lang="en-US" sz="2000" dirty="0"/>
              <a:t>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Weight </a:t>
            </a:r>
            <a:r>
              <a:rPr lang="en-US" sz="2000" i="1" dirty="0" err="1" smtClean="0">
                <a:solidFill>
                  <a:srgbClr val="FF0000"/>
                </a:solidFill>
              </a:rPr>
              <a:t>w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represents </a:t>
            </a:r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difference between </a:t>
            </a:r>
            <a:r>
              <a:rPr lang="en-US" sz="2000" dirty="0" smtClean="0">
                <a:solidFill>
                  <a:srgbClr val="FF0000"/>
                </a:solidFill>
              </a:rPr>
              <a:t>our predicted values                 </a:t>
            </a:r>
            <a:r>
              <a:rPr lang="en-US" sz="2000" i="1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ˆ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dirty="0" err="1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w </a:t>
            </a:r>
            <a:r>
              <a:rPr lang="en-US" sz="2000" dirty="0">
                <a:solidFill>
                  <a:srgbClr val="FF0000"/>
                </a:solidFill>
              </a:rPr>
              <a:t>· </a:t>
            </a:r>
            <a:r>
              <a:rPr lang="en-US" sz="2000" i="1" dirty="0">
                <a:solidFill>
                  <a:srgbClr val="FF0000"/>
                </a:solidFill>
              </a:rPr>
              <a:t>x </a:t>
            </a:r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i="1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) and the true </a:t>
            </a:r>
            <a:r>
              <a:rPr lang="en-US" sz="2000" i="1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multiplied by </a:t>
            </a:r>
            <a:r>
              <a:rPr lang="en-US" sz="2000" dirty="0" smtClean="0">
                <a:solidFill>
                  <a:srgbClr val="FF0000"/>
                </a:solidFill>
              </a:rPr>
              <a:t>input </a:t>
            </a:r>
            <a:r>
              <a:rPr lang="en-US" sz="2000" dirty="0">
                <a:solidFill>
                  <a:srgbClr val="FF0000"/>
                </a:solidFill>
              </a:rPr>
              <a:t>value </a:t>
            </a:r>
            <a:r>
              <a:rPr lang="en-US" sz="2000" i="1" dirty="0" err="1" smtClean="0">
                <a:solidFill>
                  <a:srgbClr val="FF0000"/>
                </a:solidFill>
              </a:rPr>
              <a:t>x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3350"/>
            <a:ext cx="5486400" cy="285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90750"/>
            <a:ext cx="73409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Gradient Descent: For Entire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41148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Loss </a:t>
            </a:r>
            <a:r>
              <a:rPr lang="en-US" sz="2000" dirty="0">
                <a:solidFill>
                  <a:srgbClr val="FF0000"/>
                </a:solidFill>
              </a:rPr>
              <a:t>for an entire dataset is just the average loss </a:t>
            </a:r>
            <a:r>
              <a:rPr lang="en-US" sz="2000" dirty="0" smtClean="0">
                <a:solidFill>
                  <a:srgbClr val="FF0000"/>
                </a:solidFill>
              </a:rPr>
              <a:t>using equation 5.15: 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Gradient </a:t>
            </a:r>
            <a:r>
              <a:rPr lang="en-US" sz="2000" dirty="0">
                <a:solidFill>
                  <a:srgbClr val="FF0000"/>
                </a:solidFill>
              </a:rPr>
              <a:t>for multiple data points is the sum of the individual gradients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3550"/>
            <a:ext cx="7358747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638550"/>
            <a:ext cx="5562600" cy="7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0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Stochastic </a:t>
            </a:r>
            <a:r>
              <a:rPr lang="en-US" dirty="0"/>
              <a:t>Gradient Descent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64" y="911467"/>
            <a:ext cx="7448836" cy="37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Working </a:t>
            </a:r>
            <a:r>
              <a:rPr lang="en-US" dirty="0"/>
              <a:t>through an 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581400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Let’s </a:t>
            </a:r>
            <a:r>
              <a:rPr lang="en-US" sz="2000" dirty="0">
                <a:solidFill>
                  <a:srgbClr val="FF0000"/>
                </a:solidFill>
              </a:rPr>
              <a:t>walk though a single step of the gradient descent </a:t>
            </a:r>
            <a:r>
              <a:rPr lang="en-US" sz="2000" dirty="0" smtClean="0">
                <a:solidFill>
                  <a:srgbClr val="FF0000"/>
                </a:solidFill>
              </a:rPr>
              <a:t>algorithm </a:t>
            </a:r>
            <a:r>
              <a:rPr lang="en-US" sz="2000" dirty="0" smtClean="0">
                <a:solidFill>
                  <a:srgbClr val="000000"/>
                </a:solidFill>
              </a:rPr>
              <a:t>for a </a:t>
            </a:r>
            <a:r>
              <a:rPr lang="en-US" sz="2000" dirty="0">
                <a:solidFill>
                  <a:srgbClr val="000000"/>
                </a:solidFill>
              </a:rPr>
              <a:t>single observation </a:t>
            </a:r>
            <a:r>
              <a:rPr lang="en-US" sz="2000" i="1" dirty="0">
                <a:solidFill>
                  <a:srgbClr val="000000"/>
                </a:solidFill>
              </a:rPr>
              <a:t>x</a:t>
            </a:r>
            <a:r>
              <a:rPr lang="en-US" sz="2000" dirty="0">
                <a:solidFill>
                  <a:srgbClr val="000000"/>
                </a:solidFill>
              </a:rPr>
              <a:t>, whose </a:t>
            </a:r>
            <a:r>
              <a:rPr lang="en-US" sz="2000" dirty="0" smtClean="0">
                <a:solidFill>
                  <a:srgbClr val="000000"/>
                </a:solidFill>
              </a:rPr>
              <a:t>sentiment value </a:t>
            </a:r>
            <a:r>
              <a:rPr lang="en-US" sz="2000" dirty="0">
                <a:solidFill>
                  <a:srgbClr val="000000"/>
                </a:solidFill>
              </a:rPr>
              <a:t>is </a:t>
            </a:r>
            <a:r>
              <a:rPr lang="en-US" sz="2000" i="1" dirty="0">
                <a:solidFill>
                  <a:srgbClr val="FF0000"/>
                </a:solidFill>
              </a:rPr>
              <a:t>y </a:t>
            </a:r>
            <a:r>
              <a:rPr lang="en-US" sz="2000" dirty="0">
                <a:solidFill>
                  <a:srgbClr val="FF0000"/>
                </a:solidFill>
              </a:rPr>
              <a:t>= 1 </a:t>
            </a:r>
            <a:r>
              <a:rPr lang="en-US" sz="2000" dirty="0" smtClean="0">
                <a:solidFill>
                  <a:srgbClr val="FF0000"/>
                </a:solidFill>
              </a:rPr>
              <a:t>or 0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and with only two features: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1  = 3 </a:t>
            </a:r>
            <a:r>
              <a:rPr lang="en-US" dirty="0">
                <a:solidFill>
                  <a:srgbClr val="000000"/>
                </a:solidFill>
              </a:rPr>
              <a:t>(count of positive lexicon words)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2  = 2 </a:t>
            </a:r>
            <a:r>
              <a:rPr lang="en-US" dirty="0">
                <a:solidFill>
                  <a:srgbClr val="000000"/>
                </a:solidFill>
              </a:rPr>
              <a:t>(count of negative lexicon words)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Assume </a:t>
            </a: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initial weights and bias in </a:t>
            </a:r>
            <a:r>
              <a:rPr lang="en-US" sz="2000" dirty="0" smtClean="0">
                <a:solidFill>
                  <a:srgbClr val="FF0000"/>
                </a:solidFill>
              </a:rPr>
              <a:t>θ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are all set to 0</a:t>
            </a:r>
            <a:r>
              <a:rPr lang="en-US" sz="2000" dirty="0">
                <a:solidFill>
                  <a:srgbClr val="000000"/>
                </a:solidFill>
              </a:rPr>
              <a:t>, and the initial learning rate </a:t>
            </a:r>
            <a:r>
              <a:rPr lang="en-US" sz="2000" dirty="0" err="1" smtClean="0">
                <a:solidFill>
                  <a:srgbClr val="FF0000"/>
                </a:solidFill>
              </a:rPr>
              <a:t>η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is 0.1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1=</a:t>
            </a:r>
            <a:r>
              <a:rPr lang="en-US" i="1" dirty="0">
                <a:solidFill>
                  <a:srgbClr val="00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2=</a:t>
            </a:r>
            <a:r>
              <a:rPr lang="en-US" i="1" dirty="0">
                <a:solidFill>
                  <a:srgbClr val="000000"/>
                </a:solidFill>
              </a:rPr>
              <a:t>b </a:t>
            </a:r>
            <a:r>
              <a:rPr lang="en-US" dirty="0">
                <a:solidFill>
                  <a:srgbClr val="000000"/>
                </a:solidFill>
              </a:rPr>
              <a:t>= 0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>
                <a:solidFill>
                  <a:srgbClr val="000000"/>
                </a:solidFill>
              </a:rPr>
              <a:t>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0.1 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365500"/>
            <a:ext cx="4585084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8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6C9BF-211A-C944-ABC9-692A255A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82C2AB-E0FC-884B-96F0-5A3630E4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47" y="3867150"/>
            <a:ext cx="7543801" cy="3017520"/>
          </a:xfrm>
        </p:spPr>
        <p:txBody>
          <a:bodyPr>
            <a:normAutofit/>
          </a:bodyPr>
          <a:lstStyle/>
          <a:p>
            <a:r>
              <a:rPr lang="en-US" sz="2400" dirty="0"/>
              <a:t>So after one step of gradient descent, the weights </a:t>
            </a:r>
            <a:r>
              <a:rPr lang="en-US" dirty="0" smtClean="0"/>
              <a:t>θ</a:t>
            </a:r>
            <a:r>
              <a:rPr lang="en-US" baseline="30000" dirty="0" smtClean="0"/>
              <a:t>1 </a:t>
            </a:r>
            <a:r>
              <a:rPr lang="en-US" sz="2400" dirty="0" smtClean="0"/>
              <a:t>have </a:t>
            </a:r>
            <a:r>
              <a:rPr lang="en-US" sz="2400" dirty="0"/>
              <a:t>shifted to </a:t>
            </a:r>
            <a:r>
              <a:rPr lang="en-US" dirty="0" smtClean="0"/>
              <a:t>θ</a:t>
            </a:r>
            <a:r>
              <a:rPr lang="en-US" baseline="30000" dirty="0" smtClean="0"/>
              <a:t>2</a:t>
            </a:r>
            <a:r>
              <a:rPr lang="en-US" dirty="0" smtClean="0"/>
              <a:t> as</a:t>
            </a:r>
            <a:r>
              <a:rPr lang="en-US" sz="2400" dirty="0" smtClean="0"/>
              <a:t>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>
                <a:solidFill>
                  <a:srgbClr val="FF0000"/>
                </a:solidFill>
                <a:latin typeface="Courier" pitchFamily="2" charset="0"/>
              </a:rPr>
              <a:t>w</a:t>
            </a:r>
            <a:r>
              <a:rPr lang="en-US" sz="2400" dirty="0">
                <a:solidFill>
                  <a:srgbClr val="FF0000"/>
                </a:solidFill>
                <a:latin typeface="Courier" pitchFamily="2" charset="0"/>
              </a:rPr>
              <a:t>1 = .15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Courier" pitchFamily="2" charset="0"/>
              </a:rPr>
              <a:t>w</a:t>
            </a:r>
            <a:r>
              <a:rPr lang="en-US" sz="2400" dirty="0">
                <a:solidFill>
                  <a:srgbClr val="FF0000"/>
                </a:solidFill>
                <a:latin typeface="Courier" pitchFamily="2" charset="0"/>
              </a:rPr>
              <a:t>2 =.1</a:t>
            </a:r>
            <a:r>
              <a:rPr lang="en-US" sz="2400" dirty="0">
                <a:solidFill>
                  <a:srgbClr val="FF0000"/>
                </a:solidFill>
              </a:rPr>
              <a:t>,and </a:t>
            </a:r>
            <a:r>
              <a:rPr lang="en-US" sz="2400" i="1" dirty="0">
                <a:solidFill>
                  <a:srgbClr val="FF0000"/>
                </a:solidFill>
                <a:latin typeface="Courier" pitchFamily="2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Courier" pitchFamily="2" charset="0"/>
              </a:rPr>
              <a:t>=.05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E16356-65CD-C145-BBA6-8EA4FF37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5BB944-8076-5542-83DC-5649AA17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36" y="1148317"/>
            <a:ext cx="3533145" cy="52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22AEF5-B894-4943-8CB7-27A16EE0E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654760"/>
            <a:ext cx="8643621" cy="1234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A01E02-14F5-5B47-963B-43F3D2022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909601"/>
            <a:ext cx="3683120" cy="1021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B26AF4-43C1-D64C-ACAB-1DC18C07A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127" y="-39793"/>
            <a:ext cx="2947831" cy="1962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C332E0-A5F6-E644-8CAE-48A9D1537132}"/>
              </a:ext>
            </a:extLst>
          </p:cNvPr>
          <p:cNvSpPr txBox="1"/>
          <p:nvPr/>
        </p:nvSpPr>
        <p:spPr>
          <a:xfrm>
            <a:off x="8237971" y="80278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wikipedia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100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1B11F6-10B0-164E-B11B-FD6128E4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79" y="1581239"/>
            <a:ext cx="5105400" cy="1137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movie drew me in, and it'll do the same to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2B2637-6A56-6D4B-8EAC-E3B33BE5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9113" y="4812178"/>
            <a:ext cx="1058392" cy="306506"/>
          </a:xfrm>
        </p:spPr>
        <p:txBody>
          <a:bodyPr/>
          <a:lstStyle/>
          <a:p>
            <a:fld id="{D07771B2-D7F7-364E-B6F3-F7FE93606BCE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EC54EAC-6674-FA4D-A2D3-77F3808F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7467600" cy="742950"/>
          </a:xfrm>
        </p:spPr>
        <p:txBody>
          <a:bodyPr/>
          <a:lstStyle/>
          <a:p>
            <a:r>
              <a:rPr lang="en-US" dirty="0" smtClean="0"/>
              <a:t>Overfitting/Regularization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0DD555-C739-AF4F-B248-51F21589B2A0}"/>
              </a:ext>
            </a:extLst>
          </p:cNvPr>
          <p:cNvSpPr txBox="1"/>
          <p:nvPr/>
        </p:nvSpPr>
        <p:spPr>
          <a:xfrm>
            <a:off x="5905433" y="941282"/>
            <a:ext cx="2032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 = "this"</a:t>
            </a:r>
          </a:p>
          <a:p>
            <a:r>
              <a:rPr lang="en-US" dirty="0"/>
              <a:t>X2 = "movie</a:t>
            </a:r>
          </a:p>
          <a:p>
            <a:r>
              <a:rPr lang="en-US" dirty="0">
                <a:solidFill>
                  <a:srgbClr val="CC0000"/>
                </a:solidFill>
              </a:rPr>
              <a:t>X3 = "hated"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197BF6-EA2C-BB4B-BF6C-9FC7717B383A}"/>
              </a:ext>
            </a:extLst>
          </p:cNvPr>
          <p:cNvSpPr txBox="1"/>
          <p:nvPr/>
        </p:nvSpPr>
        <p:spPr>
          <a:xfrm>
            <a:off x="411079" y="3347948"/>
            <a:ext cx="4892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can't tell you how much I hated this movie. It sucked.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4A8E21-75DF-F840-9111-6F7AE72DDF00}"/>
              </a:ext>
            </a:extLst>
          </p:cNvPr>
          <p:cNvSpPr txBox="1"/>
          <p:nvPr/>
        </p:nvSpPr>
        <p:spPr>
          <a:xfrm>
            <a:off x="5193868" y="3864452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X5 = "the same to you"</a:t>
            </a:r>
          </a:p>
          <a:p>
            <a:r>
              <a:rPr lang="en-US" dirty="0">
                <a:solidFill>
                  <a:srgbClr val="FF0000"/>
                </a:solidFill>
              </a:rPr>
              <a:t>X7 = "tell you how much"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81CA66-3DF8-2748-8071-2C0A4E90E4F3}"/>
              </a:ext>
            </a:extLst>
          </p:cNvPr>
          <p:cNvSpPr txBox="1"/>
          <p:nvPr/>
        </p:nvSpPr>
        <p:spPr>
          <a:xfrm>
            <a:off x="5905433" y="2150037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X4 = "drew me in"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0016BD-0C36-F246-8075-BE020A7A2E52}"/>
              </a:ext>
            </a:extLst>
          </p:cNvPr>
          <p:cNvSpPr txBox="1"/>
          <p:nvPr/>
        </p:nvSpPr>
        <p:spPr>
          <a:xfrm>
            <a:off x="2057400" y="888975"/>
            <a:ext cx="542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AF81A0-F2DB-7449-9866-4D4D555270E3}"/>
              </a:ext>
            </a:extLst>
          </p:cNvPr>
          <p:cNvSpPr txBox="1"/>
          <p:nvPr/>
        </p:nvSpPr>
        <p:spPr>
          <a:xfrm>
            <a:off x="2069432" y="2527273"/>
            <a:ext cx="4603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3C4AE9-A50A-D643-927E-346BD01EEB75}"/>
              </a:ext>
            </a:extLst>
          </p:cNvPr>
          <p:cNvSpPr txBox="1"/>
          <p:nvPr/>
        </p:nvSpPr>
        <p:spPr>
          <a:xfrm>
            <a:off x="4884545" y="476509"/>
            <a:ext cx="429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Useful or harmless features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F5233E-AD54-E340-BDE7-93EED5D80D9A}"/>
              </a:ext>
            </a:extLst>
          </p:cNvPr>
          <p:cNvSpPr txBox="1"/>
          <p:nvPr/>
        </p:nvSpPr>
        <p:spPr>
          <a:xfrm>
            <a:off x="4846251" y="2886529"/>
            <a:ext cx="3914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4gram features that just "memorize" training set and might cause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78155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Adapted from </a:t>
            </a:r>
            <a:r>
              <a:rPr lang="en-US" sz="1800" dirty="0" err="1" smtClean="0">
                <a:latin typeface="+mn-lt"/>
              </a:rPr>
              <a:t>Jurafsky’s</a:t>
            </a:r>
            <a:r>
              <a:rPr lang="en-US" sz="1800" dirty="0" smtClean="0">
                <a:latin typeface="+mn-lt"/>
              </a:rPr>
              <a:t> slides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315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733800"/>
          </a:xfrm>
        </p:spPr>
        <p:txBody>
          <a:bodyPr/>
          <a:lstStyle/>
          <a:p>
            <a:r>
              <a:rPr lang="en-US" b="1" dirty="0" smtClean="0"/>
              <a:t>Logistic </a:t>
            </a:r>
            <a:r>
              <a:rPr lang="en-US" b="1" dirty="0"/>
              <a:t>regression </a:t>
            </a:r>
            <a:r>
              <a:rPr lang="en-US" dirty="0"/>
              <a:t>is the baseline </a:t>
            </a:r>
            <a:r>
              <a:rPr lang="en-US" dirty="0">
                <a:solidFill>
                  <a:srgbClr val="FF0000"/>
                </a:solidFill>
              </a:rPr>
              <a:t>supervised machine learning </a:t>
            </a:r>
            <a:r>
              <a:rPr lang="en-US" dirty="0"/>
              <a:t>algorithm for </a:t>
            </a:r>
            <a:r>
              <a:rPr lang="en-US" dirty="0" smtClean="0"/>
              <a:t>classification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Neural </a:t>
            </a:r>
            <a:r>
              <a:rPr lang="en-US" b="1" dirty="0"/>
              <a:t>network </a:t>
            </a:r>
            <a:r>
              <a:rPr lang="en-US" dirty="0"/>
              <a:t>can be viewed as a </a:t>
            </a:r>
            <a:r>
              <a:rPr lang="en-US" dirty="0">
                <a:solidFill>
                  <a:srgbClr val="FF0000"/>
                </a:solidFill>
              </a:rPr>
              <a:t>series of logistic regression classifiers </a:t>
            </a:r>
            <a:r>
              <a:rPr lang="en-US" dirty="0"/>
              <a:t>stacked on top of each </a:t>
            </a:r>
            <a:r>
              <a:rPr lang="en-US" dirty="0" smtClean="0"/>
              <a:t>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81150"/>
            <a:ext cx="2514600" cy="1290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62350"/>
            <a:ext cx="3202119" cy="14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BDAD9-AF9B-A74C-BD6D-63C66EE7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527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Overfitting/Regularization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390B8E-6E1E-5B4F-AE2C-BE6C523C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D521E6-CAAA-CA43-A184-4A16DB09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941283"/>
            <a:ext cx="8092441" cy="3687868"/>
          </a:xfrm>
        </p:spPr>
        <p:txBody>
          <a:bodyPr>
            <a:noAutofit/>
          </a:bodyPr>
          <a:lstStyle/>
          <a:p>
            <a:r>
              <a:rPr lang="en-US" sz="2100" dirty="0"/>
              <a:t>4-gram or 5-gram model on tiny data will just memorize the data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</a:rPr>
              <a:t>100% accuracy on the training set</a:t>
            </a:r>
          </a:p>
          <a:p>
            <a:r>
              <a:rPr lang="en-US" sz="2100" dirty="0"/>
              <a:t>It will be surprised by all the novel 4-grams in the test data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</a:rPr>
              <a:t>Low accuracy on test set</a:t>
            </a:r>
          </a:p>
          <a:p>
            <a:r>
              <a:rPr lang="en-US" sz="2100" dirty="0"/>
              <a:t>Models that are too powerful can </a:t>
            </a:r>
            <a:r>
              <a:rPr lang="en-US" sz="2100" b="1" dirty="0"/>
              <a:t>overfit</a:t>
            </a:r>
            <a:r>
              <a:rPr lang="en-US" sz="2100" dirty="0"/>
              <a:t> the data</a:t>
            </a:r>
          </a:p>
          <a:p>
            <a:pPr lvl="1"/>
            <a:r>
              <a:rPr lang="en-US" sz="2100" dirty="0"/>
              <a:t>Fitting the details of the training data so exactly that the model doesn't generalize well to the test set</a:t>
            </a:r>
          </a:p>
          <a:p>
            <a:pPr lvl="1"/>
            <a:r>
              <a:rPr lang="en-US" sz="2100" dirty="0"/>
              <a:t>There are various ways to avoid overfitting</a:t>
            </a:r>
          </a:p>
          <a:p>
            <a:pPr lvl="2"/>
            <a:r>
              <a:rPr lang="en-US" sz="2100" dirty="0"/>
              <a:t>Regularization in logistic regression (see chapter 5)</a:t>
            </a:r>
          </a:p>
          <a:p>
            <a:pPr lvl="2"/>
            <a:r>
              <a:rPr lang="en-US" sz="2100" dirty="0"/>
              <a:t>Dropout in neural networks</a:t>
            </a:r>
          </a:p>
          <a:p>
            <a:pPr lvl="1"/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4837270" y="47741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Adapted from </a:t>
            </a:r>
            <a:r>
              <a:rPr lang="en-US" sz="1800" dirty="0" err="1" smtClean="0">
                <a:latin typeface="+mn-lt"/>
              </a:rPr>
              <a:t>Jurafsky’s</a:t>
            </a:r>
            <a:r>
              <a:rPr lang="en-US" sz="1800" dirty="0" smtClean="0">
                <a:latin typeface="+mn-lt"/>
              </a:rPr>
              <a:t> slides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66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Overfitting/Regularization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sz="2200" dirty="0" smtClean="0"/>
              <a:t>To </a:t>
            </a:r>
            <a:r>
              <a:rPr lang="en-US" sz="2200" dirty="0"/>
              <a:t>avoid </a:t>
            </a:r>
            <a:r>
              <a:rPr lang="en-US" sz="2200" dirty="0" smtClean="0"/>
              <a:t>overfitting (reduce weights with high values), </a:t>
            </a:r>
            <a:r>
              <a:rPr lang="en-US" sz="2200" dirty="0">
                <a:solidFill>
                  <a:srgbClr val="FF0000"/>
                </a:solidFill>
              </a:rPr>
              <a:t>a regularization term is added to the objective function in Eq. 5.16</a:t>
            </a:r>
            <a:r>
              <a:rPr lang="en-US" sz="2200" dirty="0"/>
              <a:t>, resulting in the following objective: 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new component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i="1" dirty="0">
                <a:solidFill>
                  <a:srgbClr val="FF0000"/>
                </a:solidFill>
              </a:rPr>
              <a:t>R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i="1" dirty="0">
                <a:solidFill>
                  <a:srgbClr val="FF0000"/>
                </a:solidFill>
              </a:rPr>
              <a:t>w</a:t>
            </a:r>
            <a:r>
              <a:rPr lang="en-US" sz="2200" dirty="0">
                <a:solidFill>
                  <a:srgbClr val="FF0000"/>
                </a:solidFill>
              </a:rPr>
              <a:t>) is called a regularization term</a:t>
            </a:r>
            <a:r>
              <a:rPr lang="en-US" sz="2200" dirty="0"/>
              <a:t>, and is used to penalize large weights. </a:t>
            </a:r>
          </a:p>
          <a:p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91906"/>
            <a:ext cx="6714308" cy="7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6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Overfitting/Regularization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common regularization terms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w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: L2 and L1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L2 regularization: quadratic </a:t>
            </a:r>
            <a:r>
              <a:rPr lang="en-US" dirty="0"/>
              <a:t>function of the weight values, </a:t>
            </a:r>
            <a:r>
              <a:rPr lang="en-US" dirty="0" smtClean="0"/>
              <a:t>as it </a:t>
            </a:r>
            <a:r>
              <a:rPr lang="en-US" dirty="0"/>
              <a:t>uses the </a:t>
            </a:r>
            <a:r>
              <a:rPr lang="en-US" dirty="0" smtClean="0">
                <a:solidFill>
                  <a:srgbClr val="FF0000"/>
                </a:solidFill>
              </a:rPr>
              <a:t>square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L2 norm of the weight values</a:t>
            </a:r>
            <a:r>
              <a:rPr lang="en-US" dirty="0"/>
              <a:t>. The L2 norm, ||</a:t>
            </a:r>
            <a:r>
              <a:rPr lang="en-US" i="1" dirty="0"/>
              <a:t>W</a:t>
            </a:r>
            <a:r>
              <a:rPr lang="en-US" dirty="0"/>
              <a:t>||</a:t>
            </a:r>
            <a:r>
              <a:rPr lang="en-US" baseline="-25000" dirty="0"/>
              <a:t>2</a:t>
            </a:r>
            <a:r>
              <a:rPr lang="en-US" dirty="0"/>
              <a:t>, is the same as the Euclidean distance: </a:t>
            </a:r>
          </a:p>
          <a:p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L2 regularized objective function becomes: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447690"/>
            <a:ext cx="4495800" cy="733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82852"/>
            <a:ext cx="6629400" cy="9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5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Overfitting/Regularization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dirty="0"/>
              <a:t>L1 </a:t>
            </a:r>
            <a:r>
              <a:rPr lang="en-US" dirty="0" smtClean="0"/>
              <a:t>regularization: linear </a:t>
            </a:r>
            <a:r>
              <a:rPr lang="en-US" dirty="0"/>
              <a:t>function of the weight values, named after the L1 norm ||</a:t>
            </a:r>
            <a:r>
              <a:rPr lang="en-US" i="1" dirty="0"/>
              <a:t>W</a:t>
            </a:r>
            <a:r>
              <a:rPr lang="en-US" dirty="0"/>
              <a:t>||</a:t>
            </a:r>
            <a:r>
              <a:rPr lang="en-US" baseline="-25000" dirty="0"/>
              <a:t>1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sum of the absolute values of the weights</a:t>
            </a:r>
            <a:r>
              <a:rPr lang="en-US" dirty="0"/>
              <a:t>, or Manhattan distance </a:t>
            </a:r>
            <a:r>
              <a:rPr lang="en-US" dirty="0" smtClean="0"/>
              <a:t>: </a:t>
            </a:r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/>
              <a:t>The L1 regularized objective function becomes: 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10458"/>
            <a:ext cx="5105400" cy="789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89" y="3638550"/>
            <a:ext cx="7176911" cy="9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5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Overfitting/Regularization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L2 regularization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easier to optimize </a:t>
            </a:r>
            <a:r>
              <a:rPr lang="en-US" dirty="0"/>
              <a:t>because of its simple derivative (the derivative of </a:t>
            </a:r>
            <a:r>
              <a:rPr lang="en-US" i="1" dirty="0"/>
              <a:t>w</a:t>
            </a:r>
            <a:r>
              <a:rPr lang="en-US" baseline="30000" dirty="0"/>
              <a:t>2</a:t>
            </a:r>
            <a:r>
              <a:rPr lang="en-US" dirty="0"/>
              <a:t> is just 2</a:t>
            </a:r>
            <a:r>
              <a:rPr lang="en-US" i="1" dirty="0"/>
              <a:t>w</a:t>
            </a:r>
            <a:r>
              <a:rPr lang="en-US" dirty="0"/>
              <a:t>), while L1 regularization is </a:t>
            </a:r>
            <a:r>
              <a:rPr lang="en-US" dirty="0">
                <a:solidFill>
                  <a:srgbClr val="FF0000"/>
                </a:solidFill>
              </a:rPr>
              <a:t>more complex </a:t>
            </a:r>
            <a:r>
              <a:rPr lang="en-US" dirty="0"/>
              <a:t>(the derivative of |</a:t>
            </a:r>
            <a:r>
              <a:rPr lang="en-US" i="1" dirty="0"/>
              <a:t>w</a:t>
            </a:r>
            <a:r>
              <a:rPr lang="en-US" dirty="0"/>
              <a:t>| is non- continuous at zero).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L2 </a:t>
            </a:r>
            <a:r>
              <a:rPr lang="en-US" dirty="0"/>
              <a:t>prefers </a:t>
            </a:r>
            <a:r>
              <a:rPr lang="en-US" dirty="0">
                <a:solidFill>
                  <a:srgbClr val="FF0000"/>
                </a:solidFill>
              </a:rPr>
              <a:t>weight vectors with many small weights</a:t>
            </a:r>
            <a:r>
              <a:rPr lang="en-US" dirty="0"/>
              <a:t>, L1 prefers </a:t>
            </a:r>
            <a:r>
              <a:rPr lang="en-US" dirty="0">
                <a:solidFill>
                  <a:srgbClr val="FF0000"/>
                </a:solidFill>
              </a:rPr>
              <a:t>sparse solutions with some larger </a:t>
            </a:r>
            <a:r>
              <a:rPr lang="en-US" dirty="0" smtClean="0">
                <a:solidFill>
                  <a:srgbClr val="FF0000"/>
                </a:solidFill>
              </a:rPr>
              <a:t>weights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α values can be computed manually or automatic through the source code as is on this 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9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Overfitting/Regularization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dirty="0"/>
              <a:t>L1 regularization can be viewed as a </a:t>
            </a:r>
            <a:r>
              <a:rPr lang="en-US" dirty="0">
                <a:solidFill>
                  <a:srgbClr val="FF0000"/>
                </a:solidFill>
              </a:rPr>
              <a:t>Laplace prior on the </a:t>
            </a:r>
            <a:r>
              <a:rPr lang="en-US" dirty="0" smtClean="0">
                <a:solidFill>
                  <a:srgbClr val="FF0000"/>
                </a:solidFill>
              </a:rPr>
              <a:t>weights </a:t>
            </a:r>
            <a:r>
              <a:rPr lang="en-US" dirty="0" smtClean="0"/>
              <a:t>while weights in L2 </a:t>
            </a:r>
            <a:r>
              <a:rPr lang="en-US" dirty="0"/>
              <a:t>regularization 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Gaussian </a:t>
            </a:r>
            <a:r>
              <a:rPr lang="en-US" dirty="0">
                <a:solidFill>
                  <a:srgbClr val="FF0000"/>
                </a:solidFill>
              </a:rPr>
              <a:t>distribution with mean μ = 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Gaussian </a:t>
            </a:r>
            <a:r>
              <a:rPr lang="en-US" dirty="0"/>
              <a:t>for a weight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/>
              <a:t>is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we multiply each weight by a </a:t>
            </a:r>
            <a:r>
              <a:rPr lang="en-US" dirty="0" smtClean="0">
                <a:solidFill>
                  <a:srgbClr val="FF0000"/>
                </a:solidFill>
              </a:rPr>
              <a:t>Gaussian </a:t>
            </a:r>
            <a:r>
              <a:rPr lang="en-US" dirty="0">
                <a:solidFill>
                  <a:srgbClr val="FF0000"/>
                </a:solidFill>
              </a:rPr>
              <a:t>prior on the weight, we are thus </a:t>
            </a:r>
            <a:r>
              <a:rPr lang="en-US" dirty="0" smtClean="0">
                <a:solidFill>
                  <a:srgbClr val="FF0000"/>
                </a:solidFill>
              </a:rPr>
              <a:t>maximizing </a:t>
            </a:r>
            <a:r>
              <a:rPr lang="en-US" dirty="0">
                <a:solidFill>
                  <a:srgbClr val="FF0000"/>
                </a:solidFill>
              </a:rPr>
              <a:t>the following constraint</a:t>
            </a:r>
            <a:r>
              <a:rPr lang="en-US" dirty="0"/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37257"/>
            <a:ext cx="6096000" cy="8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1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Overfitting/Regularization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which in log space, </a:t>
            </a:r>
            <a:r>
              <a:rPr lang="en-US" sz="2000" dirty="0">
                <a:solidFill>
                  <a:srgbClr val="FF0000"/>
                </a:solidFill>
              </a:rPr>
              <a:t>with μ = 0, and assuming </a:t>
            </a:r>
            <a:r>
              <a:rPr lang="en-US" sz="2000" dirty="0" smtClean="0">
                <a:solidFill>
                  <a:srgbClr val="FF0000"/>
                </a:solidFill>
              </a:rPr>
              <a:t>2σ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1</a:t>
            </a:r>
            <a:r>
              <a:rPr lang="en-US" sz="2000" dirty="0"/>
              <a:t>, corresponds to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which is in the same form as Eq. 5.26.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76350"/>
            <a:ext cx="6374500" cy="83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76550"/>
            <a:ext cx="6324600" cy="7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 1 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the link on the previous slide, download the source code and learn the method to calculate the value of Alpha/Lambda. </a:t>
            </a:r>
            <a:endParaRPr lang="en-US" dirty="0" smtClean="0"/>
          </a:p>
          <a:p>
            <a:r>
              <a:rPr lang="en-US" dirty="0" smtClean="0"/>
              <a:t>Submit in hard form on the beginning of next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Multinomial logistic </a:t>
            </a: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dirty="0" smtClean="0"/>
              <a:t>For more than two classes, we </a:t>
            </a:r>
            <a:r>
              <a:rPr lang="en-US" dirty="0"/>
              <a:t>use </a:t>
            </a:r>
            <a:r>
              <a:rPr lang="en-US" dirty="0" err="1"/>
              <a:t>multinominal</a:t>
            </a:r>
            <a:r>
              <a:rPr lang="en-US" dirty="0"/>
              <a:t> logistic regression, also called </a:t>
            </a:r>
            <a:r>
              <a:rPr lang="en-US" dirty="0" err="1">
                <a:solidFill>
                  <a:srgbClr val="FF0000"/>
                </a:solidFill>
              </a:rPr>
              <a:t>softmax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regression </a:t>
            </a:r>
            <a:r>
              <a:rPr lang="en-US" dirty="0"/>
              <a:t>(or, historically, the </a:t>
            </a:r>
            <a:r>
              <a:rPr lang="en-US" dirty="0" err="1">
                <a:solidFill>
                  <a:srgbClr val="FF0000"/>
                </a:solidFill>
              </a:rPr>
              <a:t>maxent</a:t>
            </a:r>
            <a:r>
              <a:rPr lang="en-US" dirty="0">
                <a:solidFill>
                  <a:srgbClr val="FF0000"/>
                </a:solidFill>
              </a:rPr>
              <a:t> classifier</a:t>
            </a:r>
            <a:r>
              <a:rPr lang="en-US" dirty="0"/>
              <a:t>). In </a:t>
            </a:r>
            <a:r>
              <a:rPr lang="en-US" dirty="0" err="1"/>
              <a:t>multinominal</a:t>
            </a:r>
            <a:r>
              <a:rPr lang="en-US" dirty="0"/>
              <a:t> logistic </a:t>
            </a:r>
            <a:r>
              <a:rPr lang="en-US" dirty="0" smtClean="0"/>
              <a:t>regression, </a:t>
            </a:r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>
                <a:solidFill>
                  <a:srgbClr val="FF0000"/>
                </a:solidFill>
              </a:rPr>
              <a:t>want to know the probability of </a:t>
            </a:r>
            <a:r>
              <a:rPr lang="en-US" dirty="0" smtClean="0">
                <a:solidFill>
                  <a:srgbClr val="FF0000"/>
                </a:solidFill>
              </a:rPr>
              <a:t>target </a:t>
            </a:r>
            <a:r>
              <a:rPr lang="en-US" i="1" dirty="0" smtClean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</a:rPr>
              <a:t>being in each potential class </a:t>
            </a:r>
            <a:r>
              <a:rPr lang="en-US" i="1" dirty="0" smtClean="0">
                <a:solidFill>
                  <a:srgbClr val="FF0000"/>
                </a:solidFill>
              </a:rPr>
              <a:t>c=C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 err="1">
                <a:solidFill>
                  <a:srgbClr val="FF0000"/>
                </a:solidFill>
              </a:rPr>
              <a:t>c</a:t>
            </a:r>
            <a:r>
              <a:rPr lang="en-US" dirty="0" err="1">
                <a:solidFill>
                  <a:srgbClr val="FF0000"/>
                </a:solidFill>
              </a:rPr>
              <a:t>|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softmax</a:t>
            </a:r>
            <a:r>
              <a:rPr lang="en-US" dirty="0"/>
              <a:t> function takes a </a:t>
            </a:r>
            <a:r>
              <a:rPr lang="en-US" dirty="0">
                <a:solidFill>
                  <a:srgbClr val="FF0000"/>
                </a:solidFill>
              </a:rPr>
              <a:t>vector </a:t>
            </a:r>
            <a:r>
              <a:rPr lang="en-US" i="1" dirty="0">
                <a:solidFill>
                  <a:srgbClr val="FF0000"/>
                </a:solidFill>
              </a:rPr>
              <a:t>z </a:t>
            </a:r>
            <a:r>
              <a:rPr lang="en-US" dirty="0">
                <a:solidFill>
                  <a:srgbClr val="FF0000"/>
                </a:solidFill>
              </a:rPr>
              <a:t>= [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,...,</a:t>
            </a:r>
            <a:r>
              <a:rPr lang="en-US" i="1" dirty="0" err="1">
                <a:solidFill>
                  <a:srgbClr val="FF0000"/>
                </a:solidFill>
              </a:rPr>
              <a:t>z</a:t>
            </a:r>
            <a:r>
              <a:rPr lang="en-US" i="1" baseline="-25000" dirty="0" err="1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] of </a:t>
            </a:r>
            <a:r>
              <a:rPr lang="en-US" i="1" dirty="0">
                <a:solidFill>
                  <a:srgbClr val="FF0000"/>
                </a:solidFill>
              </a:rPr>
              <a:t>k </a:t>
            </a:r>
            <a:r>
              <a:rPr lang="en-US" dirty="0">
                <a:solidFill>
                  <a:srgbClr val="FF0000"/>
                </a:solidFill>
              </a:rPr>
              <a:t>arbitrary values</a:t>
            </a:r>
            <a:r>
              <a:rPr lang="en-US" dirty="0"/>
              <a:t> and maps them to a </a:t>
            </a:r>
            <a:r>
              <a:rPr lang="en-US" dirty="0">
                <a:solidFill>
                  <a:srgbClr val="FF0000"/>
                </a:solidFill>
              </a:rPr>
              <a:t>probability distribution</a:t>
            </a:r>
            <a:r>
              <a:rPr lang="en-US" dirty="0"/>
              <a:t>, with each </a:t>
            </a:r>
            <a:r>
              <a:rPr lang="en-US" dirty="0">
                <a:solidFill>
                  <a:srgbClr val="FF0000"/>
                </a:solidFill>
              </a:rPr>
              <a:t>value in the range (</a:t>
            </a:r>
            <a:r>
              <a:rPr lang="en-US" dirty="0" smtClean="0">
                <a:solidFill>
                  <a:srgbClr val="FF0000"/>
                </a:solidFill>
              </a:rPr>
              <a:t>0,1)</a:t>
            </a:r>
            <a:r>
              <a:rPr lang="en-US" dirty="0" smtClean="0"/>
              <a:t>, </a:t>
            </a:r>
            <a:r>
              <a:rPr lang="en-US" dirty="0"/>
              <a:t>and all the </a:t>
            </a:r>
            <a:r>
              <a:rPr lang="en-US" dirty="0">
                <a:solidFill>
                  <a:srgbClr val="FF0000"/>
                </a:solidFill>
              </a:rPr>
              <a:t>values summing to 1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443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Multinomial logistic </a:t>
            </a: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 a vector </a:t>
            </a:r>
            <a:r>
              <a:rPr lang="en-US" i="1" dirty="0">
                <a:solidFill>
                  <a:srgbClr val="FF0000"/>
                </a:solidFill>
              </a:rPr>
              <a:t>z </a:t>
            </a:r>
            <a:r>
              <a:rPr lang="en-US" dirty="0">
                <a:solidFill>
                  <a:srgbClr val="FF0000"/>
                </a:solidFill>
              </a:rPr>
              <a:t>of dimensionality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, the </a:t>
            </a:r>
            <a:r>
              <a:rPr lang="en-US" dirty="0" err="1">
                <a:solidFill>
                  <a:srgbClr val="FF0000"/>
                </a:solidFill>
              </a:rPr>
              <a:t>softmax</a:t>
            </a:r>
            <a:r>
              <a:rPr lang="en-US" dirty="0">
                <a:solidFill>
                  <a:srgbClr val="FF0000"/>
                </a:solidFill>
              </a:rPr>
              <a:t> is defined as</a:t>
            </a:r>
            <a:r>
              <a:rPr lang="en-US" dirty="0"/>
              <a:t>: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softmax</a:t>
            </a:r>
            <a:r>
              <a:rPr lang="en-US" dirty="0">
                <a:solidFill>
                  <a:srgbClr val="FF0000"/>
                </a:solidFill>
              </a:rPr>
              <a:t> of an input vector </a:t>
            </a:r>
            <a:r>
              <a:rPr lang="en-US" i="1" dirty="0">
                <a:solidFill>
                  <a:srgbClr val="FF0000"/>
                </a:solidFill>
              </a:rPr>
              <a:t>z </a:t>
            </a:r>
            <a:r>
              <a:rPr lang="en-US" dirty="0">
                <a:solidFill>
                  <a:srgbClr val="FF0000"/>
                </a:solidFill>
              </a:rPr>
              <a:t>= [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,...,</a:t>
            </a:r>
            <a:r>
              <a:rPr lang="en-US" i="1" dirty="0" err="1">
                <a:solidFill>
                  <a:srgbClr val="FF0000"/>
                </a:solidFill>
              </a:rPr>
              <a:t>z</a:t>
            </a:r>
            <a:r>
              <a:rPr lang="en-US" i="1" baseline="-25000" dirty="0" err="1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] is thus a vector itself: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 given a </a:t>
            </a:r>
            <a:r>
              <a:rPr lang="en-US" dirty="0" smtClean="0"/>
              <a:t>vector: </a:t>
            </a:r>
            <a:r>
              <a:rPr lang="en-US" i="1" dirty="0" smtClean="0">
                <a:solidFill>
                  <a:srgbClr val="FF0000"/>
                </a:solidFill>
              </a:rPr>
              <a:t>z </a:t>
            </a:r>
            <a:r>
              <a:rPr lang="en-US" dirty="0">
                <a:solidFill>
                  <a:srgbClr val="FF0000"/>
                </a:solidFill>
              </a:rPr>
              <a:t>= [0.6, 1.1, 1.5, 1.2, 3.2, 1.1] </a:t>
            </a:r>
            <a:r>
              <a:rPr lang="en-US" dirty="0" smtClean="0"/>
              <a:t>the </a:t>
            </a:r>
            <a:r>
              <a:rPr lang="en-US" dirty="0"/>
              <a:t>result </a:t>
            </a:r>
            <a:r>
              <a:rPr lang="en-US" dirty="0" err="1"/>
              <a:t>softmax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</a:t>
            </a:r>
            <a:r>
              <a:rPr lang="en-US" dirty="0" smtClean="0">
                <a:solidFill>
                  <a:srgbClr val="FF0000"/>
                </a:solidFill>
              </a:rPr>
              <a:t>is   [0.055</a:t>
            </a:r>
            <a:r>
              <a:rPr lang="en-US" dirty="0">
                <a:solidFill>
                  <a:srgbClr val="FF0000"/>
                </a:solidFill>
              </a:rPr>
              <a:t>, 0.090, 0.0067, 0.10, 0.74, 0.010]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76350"/>
            <a:ext cx="6226632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03" y="2800350"/>
            <a:ext cx="68898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1276350"/>
          </a:xfrm>
        </p:spPr>
        <p:txBody>
          <a:bodyPr/>
          <a:lstStyle/>
          <a:p>
            <a:r>
              <a:rPr lang="en-US" dirty="0" smtClean="0"/>
              <a:t>         Generative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Discriminative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Classifiers</a:t>
            </a:r>
            <a:r>
              <a:rPr lang="en-US" dirty="0"/>
              <a:t>:</a:t>
            </a:r>
            <a:r>
              <a:rPr lang="en-US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333750"/>
          </a:xfrm>
        </p:spPr>
        <p:txBody>
          <a:bodyPr/>
          <a:lstStyle/>
          <a:p>
            <a:r>
              <a:rPr lang="en-US" sz="2000" b="1" dirty="0" smtClean="0"/>
              <a:t>Naive </a:t>
            </a:r>
            <a:r>
              <a:rPr lang="en-US" sz="2000" b="1" dirty="0"/>
              <a:t>Bayes </a:t>
            </a:r>
            <a:r>
              <a:rPr lang="en-US" sz="2000" dirty="0"/>
              <a:t>is a </a:t>
            </a:r>
            <a:r>
              <a:rPr lang="en-US" sz="2000" dirty="0">
                <a:solidFill>
                  <a:srgbClr val="FF0000"/>
                </a:solidFill>
              </a:rPr>
              <a:t>generative</a:t>
            </a:r>
            <a:r>
              <a:rPr lang="en-US" sz="2000" dirty="0"/>
              <a:t> </a:t>
            </a:r>
            <a:r>
              <a:rPr lang="en-US" sz="2000" dirty="0" smtClean="0"/>
              <a:t>classifier while </a:t>
            </a:r>
            <a:r>
              <a:rPr lang="en-US" sz="2000" b="1" dirty="0"/>
              <a:t>Logistic regression </a:t>
            </a:r>
            <a:r>
              <a:rPr lang="en-US" sz="2000" dirty="0"/>
              <a:t>is a </a:t>
            </a:r>
            <a:r>
              <a:rPr lang="en-US" sz="2000" dirty="0">
                <a:solidFill>
                  <a:srgbClr val="FF0000"/>
                </a:solidFill>
              </a:rPr>
              <a:t>discriminative</a:t>
            </a:r>
            <a:r>
              <a:rPr lang="en-US" sz="2000" dirty="0"/>
              <a:t> </a:t>
            </a:r>
            <a:r>
              <a:rPr lang="en-US" sz="2000" dirty="0" smtClean="0"/>
              <a:t>classifier. </a:t>
            </a:r>
          </a:p>
          <a:p>
            <a:endParaRPr lang="en-US" sz="2000" dirty="0" smtClean="0"/>
          </a:p>
          <a:p>
            <a:r>
              <a:rPr lang="en-US" sz="2000" dirty="0" smtClean="0"/>
              <a:t>In a </a:t>
            </a:r>
            <a:r>
              <a:rPr lang="en-US" sz="2000" b="1" dirty="0"/>
              <a:t>generative </a:t>
            </a:r>
            <a:r>
              <a:rPr lang="en-US" sz="2000" b="1" dirty="0" smtClean="0"/>
              <a:t>model</a:t>
            </a:r>
            <a:r>
              <a:rPr lang="en-US" sz="2000" dirty="0" smtClean="0"/>
              <a:t>: Given </a:t>
            </a:r>
            <a:r>
              <a:rPr lang="en-US" sz="2000" dirty="0"/>
              <a:t>a </a:t>
            </a:r>
            <a:r>
              <a:rPr lang="en-US" sz="2000" dirty="0" smtClean="0"/>
              <a:t>test image </a:t>
            </a:r>
            <a:r>
              <a:rPr lang="en-US" sz="2000" dirty="0" smtClean="0">
                <a:solidFill>
                  <a:srgbClr val="FF0000"/>
                </a:solidFill>
              </a:rPr>
              <a:t>(document)</a:t>
            </a:r>
            <a:r>
              <a:rPr lang="en-US" sz="2000" dirty="0" smtClean="0"/>
              <a:t>, </a:t>
            </a:r>
            <a:r>
              <a:rPr lang="en-US" sz="2000" dirty="0"/>
              <a:t>the system then asks whether it’s the cat model </a:t>
            </a:r>
            <a:r>
              <a:rPr lang="en-US" sz="2000" dirty="0" smtClean="0">
                <a:solidFill>
                  <a:srgbClr val="FF0000"/>
                </a:solidFill>
              </a:rPr>
              <a:t>(class-1) </a:t>
            </a:r>
            <a:r>
              <a:rPr lang="en-US" sz="2000" dirty="0" smtClean="0"/>
              <a:t>or </a:t>
            </a:r>
            <a:r>
              <a:rPr lang="en-US" sz="2000" dirty="0"/>
              <a:t>the dog model </a:t>
            </a:r>
            <a:r>
              <a:rPr lang="en-US" sz="2000" dirty="0" smtClean="0">
                <a:solidFill>
                  <a:srgbClr val="FF0000"/>
                </a:solidFill>
              </a:rPr>
              <a:t>(class-2) </a:t>
            </a:r>
            <a:r>
              <a:rPr lang="en-US" sz="2000" dirty="0" smtClean="0"/>
              <a:t>that </a:t>
            </a:r>
            <a:r>
              <a:rPr lang="en-US" sz="2000" dirty="0"/>
              <a:t>better </a:t>
            </a:r>
            <a:r>
              <a:rPr lang="en-US" sz="2000" dirty="0" smtClean="0"/>
              <a:t>fits </a:t>
            </a:r>
            <a:r>
              <a:rPr lang="en-US" sz="2000" dirty="0"/>
              <a:t>the image, and chooses that as its label. </a:t>
            </a:r>
            <a:endParaRPr lang="en-US" sz="2000" dirty="0" smtClean="0"/>
          </a:p>
          <a:p>
            <a:pPr lvl="1"/>
            <a:r>
              <a:rPr lang="en-US" sz="1600" dirty="0"/>
              <a:t>Recall that the naive Bayes assigns a class </a:t>
            </a:r>
            <a:r>
              <a:rPr lang="en-US" sz="1600" i="1" dirty="0"/>
              <a:t>c </a:t>
            </a:r>
            <a:r>
              <a:rPr lang="en-US" sz="1600" dirty="0"/>
              <a:t>to a document </a:t>
            </a:r>
            <a:r>
              <a:rPr lang="en-US" sz="1600" i="1" dirty="0"/>
              <a:t>d not </a:t>
            </a:r>
            <a:r>
              <a:rPr lang="en-US" sz="1600" dirty="0"/>
              <a:t>by directly computing </a:t>
            </a:r>
            <a:r>
              <a:rPr lang="en-US" sz="1600" i="1" dirty="0"/>
              <a:t>P</a:t>
            </a:r>
            <a:r>
              <a:rPr lang="en-US" sz="1600" dirty="0"/>
              <a:t>(</a:t>
            </a:r>
            <a:r>
              <a:rPr lang="en-US" sz="1600" i="1" dirty="0" err="1"/>
              <a:t>c</a:t>
            </a:r>
            <a:r>
              <a:rPr lang="en-US" sz="1600" dirty="0" err="1"/>
              <a:t>|</a:t>
            </a:r>
            <a:r>
              <a:rPr lang="en-US" sz="1600" i="1" dirty="0" err="1"/>
              <a:t>d</a:t>
            </a:r>
            <a:r>
              <a:rPr lang="en-US" sz="1600" dirty="0"/>
              <a:t>) but by computing a likelihood and a prior.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19050"/>
            <a:ext cx="1981200" cy="1701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40" y="34169"/>
            <a:ext cx="2321660" cy="156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095750"/>
            <a:ext cx="2527300" cy="8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Multinomial logistic </a:t>
            </a: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962400"/>
          </a:xfrm>
        </p:spPr>
        <p:txBody>
          <a:bodyPr/>
          <a:lstStyle/>
          <a:p>
            <a:r>
              <a:rPr lang="en-US" dirty="0" smtClean="0"/>
              <a:t>Like </a:t>
            </a:r>
            <a:r>
              <a:rPr lang="en-US" dirty="0"/>
              <a:t>the sigmoid, f</a:t>
            </a:r>
            <a:r>
              <a:rPr lang="en-US" dirty="0" smtClean="0"/>
              <a:t>or </a:t>
            </a:r>
            <a:r>
              <a:rPr lang="en-US" dirty="0" err="1" smtClean="0"/>
              <a:t>softmax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we’ll </a:t>
            </a:r>
            <a:r>
              <a:rPr lang="en-US" dirty="0">
                <a:solidFill>
                  <a:srgbClr val="FF0000"/>
                </a:solidFill>
              </a:rPr>
              <a:t>need separate weight vectors (and bias) for each of the </a:t>
            </a:r>
            <a:r>
              <a:rPr lang="en-US" i="1" dirty="0">
                <a:solidFill>
                  <a:srgbClr val="FF0000"/>
                </a:solidFill>
              </a:rPr>
              <a:t>K </a:t>
            </a:r>
            <a:r>
              <a:rPr lang="en-US" dirty="0">
                <a:solidFill>
                  <a:srgbClr val="FF0000"/>
                </a:solidFill>
              </a:rPr>
              <a:t>classes.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34" y="2571750"/>
            <a:ext cx="754966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3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3350"/>
            <a:ext cx="7924800" cy="742950"/>
          </a:xfrm>
        </p:spPr>
        <p:txBody>
          <a:bodyPr/>
          <a:lstStyle/>
          <a:p>
            <a:r>
              <a:rPr lang="en-US" dirty="0"/>
              <a:t>Features in Multinomial Logistic </a:t>
            </a: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fi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 err="1">
                <a:solidFill>
                  <a:srgbClr val="FF0000"/>
                </a:solidFill>
              </a:rPr>
              <a:t>c</a:t>
            </a:r>
            <a:r>
              <a:rPr lang="en-US" sz="2000" dirty="0" err="1">
                <a:solidFill>
                  <a:srgbClr val="FF0000"/>
                </a:solidFill>
              </a:rPr>
              <a:t>,</a:t>
            </a:r>
            <a:r>
              <a:rPr lang="en-US" sz="2000" i="1" dirty="0" err="1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), meaning feature </a:t>
            </a:r>
            <a:r>
              <a:rPr lang="en-US" sz="2000" i="1" dirty="0" err="1">
                <a:solidFill>
                  <a:srgbClr val="FF0000"/>
                </a:solidFill>
              </a:rPr>
              <a:t>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for a particular class </a:t>
            </a:r>
            <a:r>
              <a:rPr lang="en-US" sz="2000" i="1" dirty="0">
                <a:solidFill>
                  <a:srgbClr val="FF0000"/>
                </a:solidFill>
              </a:rPr>
              <a:t>c </a:t>
            </a:r>
            <a:r>
              <a:rPr lang="en-US" sz="2000" dirty="0">
                <a:solidFill>
                  <a:srgbClr val="FF0000"/>
                </a:solidFill>
              </a:rPr>
              <a:t>for a given observation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Feature </a:t>
            </a:r>
            <a:r>
              <a:rPr lang="en-US" sz="2000" dirty="0"/>
              <a:t>related to exclamation marks might have a negative weight for 0 documents, and a positive weight for + or </a:t>
            </a:r>
            <a:r>
              <a:rPr lang="en-US" sz="2000" dirty="0" smtClean="0"/>
              <a:t>- documents</a:t>
            </a:r>
            <a:r>
              <a:rPr lang="en-US" sz="2000" dirty="0"/>
              <a:t>: 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19350"/>
            <a:ext cx="4038600" cy="2175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400044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+mn-lt"/>
              </a:rPr>
              <a:t>f</a:t>
            </a:r>
            <a:r>
              <a:rPr lang="en-US" sz="2000" b="1" i="1" baseline="-25000" dirty="0" smtClean="0">
                <a:latin typeface="+mn-lt"/>
              </a:rPr>
              <a:t>1</a:t>
            </a:r>
            <a:r>
              <a:rPr lang="en-US" sz="2000" b="1" i="1" dirty="0" smtClean="0">
                <a:latin typeface="+mn-lt"/>
              </a:rPr>
              <a:t>(-,x)</a:t>
            </a:r>
            <a:endParaRPr lang="en-US" sz="2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771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3350"/>
            <a:ext cx="7924800" cy="742950"/>
          </a:xfrm>
        </p:spPr>
        <p:txBody>
          <a:bodyPr/>
          <a:lstStyle/>
          <a:p>
            <a:r>
              <a:rPr lang="en-US" dirty="0"/>
              <a:t>Learning in Multinomial Logistic Regression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Slightly </a:t>
            </a:r>
            <a:r>
              <a:rPr lang="en-US" sz="2000" dirty="0">
                <a:solidFill>
                  <a:srgbClr val="FF0000"/>
                </a:solidFill>
              </a:rPr>
              <a:t>different loss function </a:t>
            </a:r>
            <a:r>
              <a:rPr lang="en-US" sz="2000" dirty="0" smtClean="0">
                <a:solidFill>
                  <a:srgbClr val="FF0000"/>
                </a:solidFill>
              </a:rPr>
              <a:t>because </a:t>
            </a:r>
            <a:r>
              <a:rPr lang="en-US" sz="2000" dirty="0">
                <a:solidFill>
                  <a:srgbClr val="FF0000"/>
                </a:solidFill>
              </a:rPr>
              <a:t>it uses the </a:t>
            </a:r>
            <a:r>
              <a:rPr lang="en-US" sz="2000" dirty="0" err="1">
                <a:solidFill>
                  <a:srgbClr val="FF0000"/>
                </a:solidFill>
              </a:rPr>
              <a:t>softmax</a:t>
            </a:r>
            <a:r>
              <a:rPr lang="en-US" sz="2000" dirty="0">
                <a:solidFill>
                  <a:srgbClr val="FF0000"/>
                </a:solidFill>
              </a:rPr>
              <a:t> rather than sigmoid classifier</a:t>
            </a:r>
            <a:r>
              <a:rPr lang="en-US" sz="2000" dirty="0"/>
              <a:t>, The loss function for a single example </a:t>
            </a:r>
            <a:r>
              <a:rPr lang="en-US" sz="2000" i="1" dirty="0"/>
              <a:t>x </a:t>
            </a:r>
            <a:r>
              <a:rPr lang="en-US" sz="2000" dirty="0"/>
              <a:t>is the sum of the logs of the </a:t>
            </a:r>
            <a:r>
              <a:rPr lang="en-US" sz="2000" i="1" dirty="0"/>
              <a:t>K </a:t>
            </a:r>
            <a:r>
              <a:rPr lang="en-US" sz="2000" dirty="0"/>
              <a:t>output classes: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Function </a:t>
            </a:r>
            <a:r>
              <a:rPr lang="en-US" sz="2000" dirty="0">
                <a:solidFill>
                  <a:srgbClr val="FF0000"/>
                </a:solidFill>
              </a:rPr>
              <a:t>1{} </a:t>
            </a:r>
            <a:r>
              <a:rPr lang="en-US" sz="2000" dirty="0" smtClean="0">
                <a:solidFill>
                  <a:srgbClr val="FF0000"/>
                </a:solidFill>
              </a:rPr>
              <a:t>evaluates </a:t>
            </a:r>
            <a:r>
              <a:rPr lang="en-US" sz="2000" dirty="0">
                <a:solidFill>
                  <a:srgbClr val="FF0000"/>
                </a:solidFill>
              </a:rPr>
              <a:t>to 1 if the condition in the brackets is true and to 0 otherwise. </a:t>
            </a:r>
          </a:p>
          <a:p>
            <a:endParaRPr lang="en-US" sz="2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52" y="1809750"/>
            <a:ext cx="736129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3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3350"/>
            <a:ext cx="7924800" cy="742950"/>
          </a:xfrm>
        </p:spPr>
        <p:txBody>
          <a:bodyPr/>
          <a:lstStyle/>
          <a:p>
            <a:r>
              <a:rPr lang="en-US" dirty="0"/>
              <a:t>Learning in Multinomial Logistic Regression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sz="2000" dirty="0"/>
              <a:t>The gradient for a single example turns out to be </a:t>
            </a:r>
            <a:r>
              <a:rPr lang="en-US" sz="2000" dirty="0">
                <a:solidFill>
                  <a:srgbClr val="FF0000"/>
                </a:solidFill>
              </a:rPr>
              <a:t>very similar to the gradient for logistic </a:t>
            </a:r>
            <a:r>
              <a:rPr lang="en-US" sz="2000" dirty="0" smtClean="0">
                <a:solidFill>
                  <a:srgbClr val="FF0000"/>
                </a:solidFill>
              </a:rPr>
              <a:t>regression.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It is the </a:t>
            </a:r>
            <a:r>
              <a:rPr lang="en-US" sz="2000" dirty="0" smtClean="0"/>
              <a:t>difference </a:t>
            </a:r>
            <a:r>
              <a:rPr lang="en-US" sz="2000" dirty="0"/>
              <a:t>between the value for the true class </a:t>
            </a:r>
            <a:r>
              <a:rPr lang="en-US" sz="2000" i="1" dirty="0"/>
              <a:t>k </a:t>
            </a:r>
            <a:r>
              <a:rPr lang="en-US" sz="2000" dirty="0"/>
              <a:t>(which is 1) and the probability the classifier outputs for class </a:t>
            </a:r>
            <a:r>
              <a:rPr lang="en-US" sz="2000" i="1" dirty="0"/>
              <a:t>k</a:t>
            </a:r>
            <a:r>
              <a:rPr lang="en-US" sz="2000" dirty="0"/>
              <a:t>, weighted by the value of the input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k</a:t>
            </a:r>
            <a:r>
              <a:rPr lang="en-US" sz="2000" dirty="0"/>
              <a:t>: </a:t>
            </a:r>
          </a:p>
          <a:p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24726" y="12700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518" y="2565400"/>
            <a:ext cx="7001082" cy="17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3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Homework # 1(b)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dirty="0" smtClean="0"/>
              <a:t>Visit the following links for </a:t>
            </a:r>
          </a:p>
          <a:p>
            <a:r>
              <a:rPr lang="en-US" dirty="0" smtClean="0"/>
              <a:t>(a) </a:t>
            </a:r>
            <a:r>
              <a:rPr lang="en-US" dirty="0" smtClean="0">
                <a:hlinkClick r:id="rId2"/>
              </a:rPr>
              <a:t>binary/multinomial logistic regression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(b) </a:t>
            </a:r>
            <a:r>
              <a:rPr lang="en-US" dirty="0" smtClean="0">
                <a:hlinkClick r:id="rId3"/>
              </a:rPr>
              <a:t>Multinomial logistic regression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/>
              <a:t>Understand the source code and configurations.</a:t>
            </a:r>
          </a:p>
          <a:p>
            <a:r>
              <a:rPr lang="en-US" dirty="0" smtClean="0"/>
              <a:t>Implement the logistics regression and multinomial logistics regression</a:t>
            </a:r>
          </a:p>
          <a:p>
            <a:r>
              <a:rPr lang="en-US" dirty="0" smtClean="0"/>
              <a:t>Submit the homework and be ready for a presentation on some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3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Sources to be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962400"/>
          </a:xfrm>
        </p:spPr>
        <p:txBody>
          <a:bodyPr/>
          <a:lstStyle/>
          <a:p>
            <a:r>
              <a:rPr lang="en-US" sz="2000" dirty="0" err="1"/>
              <a:t>Ratnaparkhi</a:t>
            </a:r>
            <a:r>
              <a:rPr lang="en-US" sz="2000" dirty="0"/>
              <a:t>, A. (1996). A maximum entropy part-of- speech tagger. In </a:t>
            </a:r>
            <a:r>
              <a:rPr lang="en-US" sz="2000" i="1" dirty="0"/>
              <a:t>EMNLP 1996</a:t>
            </a:r>
            <a:r>
              <a:rPr lang="en-US" sz="2000" dirty="0"/>
              <a:t>, Philadelphia, PA, pp. 133– 142. </a:t>
            </a:r>
            <a:endParaRPr lang="en-US" sz="2000" dirty="0" smtClean="0"/>
          </a:p>
          <a:p>
            <a:r>
              <a:rPr lang="en-US" sz="2000" dirty="0" err="1"/>
              <a:t>Ratnaparkhi</a:t>
            </a:r>
            <a:r>
              <a:rPr lang="en-US" sz="2000" dirty="0"/>
              <a:t>, A. (1997). A linear observed time </a:t>
            </a:r>
            <a:r>
              <a:rPr lang="en-US" sz="2000" dirty="0" err="1"/>
              <a:t>statisti</a:t>
            </a:r>
            <a:r>
              <a:rPr lang="en-US" sz="2000" dirty="0"/>
              <a:t>- </a:t>
            </a:r>
            <a:r>
              <a:rPr lang="en-US" sz="2000" dirty="0" err="1"/>
              <a:t>cal</a:t>
            </a:r>
            <a:r>
              <a:rPr lang="en-US" sz="2000" dirty="0"/>
              <a:t> parser based on maximum entropy models. In </a:t>
            </a:r>
            <a:r>
              <a:rPr lang="en-US" sz="2000" i="1" dirty="0"/>
              <a:t>EMNLP 1997</a:t>
            </a:r>
            <a:r>
              <a:rPr lang="en-US" sz="2000" dirty="0"/>
              <a:t>, Providence, RI, pp. 1–10. </a:t>
            </a:r>
          </a:p>
          <a:p>
            <a:r>
              <a:rPr lang="en-US" sz="2000" dirty="0"/>
              <a:t>Nigam, K., Lafferty, J. D., and McCallum, A. (1999). Using maximum entropy for text classification. In </a:t>
            </a:r>
            <a:r>
              <a:rPr lang="en-US" sz="2000" i="1" dirty="0"/>
              <a:t>IJCAI-99 work- shop on machine learning for information filtering</a:t>
            </a:r>
            <a:r>
              <a:rPr lang="en-US" sz="2000" dirty="0"/>
              <a:t>, pp. 61– 67. </a:t>
            </a:r>
          </a:p>
        </p:txBody>
      </p:sp>
    </p:spTree>
    <p:extLst>
      <p:ext uri="{BB962C8B-B14F-4D97-AF65-F5344CB8AC3E}">
        <p14:creationId xmlns:p14="http://schemas.microsoft.com/office/powerpoint/2010/main" val="142513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7429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Lexicons as Features for Logistic Regression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Reminder: Sentiment Lexicons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3815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Slides </a:t>
            </a:r>
            <a:r>
              <a:rPr lang="en-US" sz="1800" dirty="0" smtClean="0"/>
              <a:t>56 </a:t>
            </a:r>
            <a:r>
              <a:rPr lang="en-US" sz="1800" dirty="0"/>
              <a:t>to </a:t>
            </a:r>
            <a:r>
              <a:rPr lang="en-US" sz="1800" dirty="0" smtClean="0"/>
              <a:t>82, </a:t>
            </a:r>
            <a:r>
              <a:rPr lang="en-US" sz="1800" dirty="0"/>
              <a:t>adapted from the lecture slides of Daniel </a:t>
            </a:r>
            <a:r>
              <a:rPr lang="en-US" sz="1800" dirty="0" err="1"/>
              <a:t>Jurafsky</a:t>
            </a:r>
            <a:r>
              <a:rPr lang="en-US" sz="1800" dirty="0"/>
              <a:t>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b="1" dirty="0"/>
              <a:t>Additional Readings</a:t>
            </a: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985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71450"/>
            <a:ext cx="8229600" cy="857250"/>
          </a:xfrm>
        </p:spPr>
        <p:txBody>
          <a:bodyPr/>
          <a:lstStyle/>
          <a:p>
            <a:r>
              <a:rPr lang="en-US" dirty="0"/>
              <a:t>The General Inquirer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04950"/>
            <a:ext cx="8534400" cy="3333750"/>
          </a:xfrm>
        </p:spPr>
        <p:txBody>
          <a:bodyPr/>
          <a:lstStyle/>
          <a:p>
            <a:pPr marL="342900" lvl="1" indent="-342900">
              <a:buClr>
                <a:srgbClr val="CC0000"/>
              </a:buClr>
            </a:pPr>
            <a:r>
              <a:rPr lang="en-US" sz="2400" dirty="0"/>
              <a:t>Home page: </a:t>
            </a:r>
            <a:r>
              <a:rPr lang="en-US" dirty="0">
                <a:hlinkClick r:id="rId2"/>
              </a:rPr>
              <a:t>http://www.wjh.harvard.edu/~inquirer</a:t>
            </a:r>
            <a:endParaRPr lang="en-US" dirty="0"/>
          </a:p>
          <a:p>
            <a:pPr marL="342900" lvl="1" indent="-342900">
              <a:buClr>
                <a:srgbClr val="CC0000"/>
              </a:buClr>
            </a:pPr>
            <a:r>
              <a:rPr lang="en-US" sz="2400" dirty="0"/>
              <a:t>List of Categories:  </a:t>
            </a:r>
            <a:r>
              <a:rPr lang="en-US" dirty="0">
                <a:hlinkClick r:id="rId3"/>
              </a:rPr>
              <a:t>http://www.wjh.harvard.edu/~inquirer/homecat.htm</a:t>
            </a:r>
            <a:endParaRPr lang="en-US" dirty="0"/>
          </a:p>
          <a:p>
            <a:pPr marL="342900" lvl="1" indent="-342900">
              <a:buClr>
                <a:srgbClr val="CC0000"/>
              </a:buClr>
            </a:pPr>
            <a:r>
              <a:rPr lang="en-US" sz="2400" dirty="0"/>
              <a:t>Spreadsheet: </a:t>
            </a:r>
            <a:r>
              <a:rPr lang="en-US" dirty="0">
                <a:hlinkClick r:id="rId4"/>
              </a:rPr>
              <a:t>http://www.wjh.harvard.edu/~inquirer/inquirerbasic.xls</a:t>
            </a:r>
            <a:endParaRPr lang="en-US" dirty="0"/>
          </a:p>
          <a:p>
            <a:r>
              <a:rPr lang="en-US" dirty="0"/>
              <a:t>Categories:</a:t>
            </a:r>
          </a:p>
          <a:p>
            <a:pPr lvl="1"/>
            <a:r>
              <a:rPr lang="en-US" dirty="0" err="1"/>
              <a:t>Positiv</a:t>
            </a:r>
            <a:r>
              <a:rPr lang="en-US" dirty="0"/>
              <a:t> (1915 words) and </a:t>
            </a:r>
            <a:r>
              <a:rPr lang="en-US" dirty="0" err="1"/>
              <a:t>Negativ</a:t>
            </a:r>
            <a:r>
              <a:rPr lang="en-US" dirty="0"/>
              <a:t> (2291 words)</a:t>
            </a:r>
          </a:p>
          <a:p>
            <a:pPr lvl="1"/>
            <a:r>
              <a:rPr lang="en-US" dirty="0"/>
              <a:t>Strong </a:t>
            </a:r>
            <a:r>
              <a:rPr lang="en-US" dirty="0" err="1"/>
              <a:t>vs</a:t>
            </a:r>
            <a:r>
              <a:rPr lang="en-US" dirty="0"/>
              <a:t> Weak, Active </a:t>
            </a:r>
            <a:r>
              <a:rPr lang="en-US" dirty="0" err="1"/>
              <a:t>vs</a:t>
            </a:r>
            <a:r>
              <a:rPr lang="en-US" dirty="0"/>
              <a:t> Passive, Overstated versus Understated</a:t>
            </a:r>
          </a:p>
          <a:p>
            <a:pPr lvl="1"/>
            <a:r>
              <a:rPr lang="en-US" dirty="0"/>
              <a:t>Pleasure, Pain, Virtue, Vice, Motivation, Cognitive Orientation,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Free for Research 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82933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Philip J. Stone, Dexter 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Dunphy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, Marshall S. Smith, Daniel M. Ogilvie. 1966. The General Inquirer: A Computer Approach to Content Analysis. MIT Press</a:t>
            </a:r>
          </a:p>
        </p:txBody>
      </p:sp>
    </p:spTree>
    <p:extLst>
      <p:ext uri="{BB962C8B-B14F-4D97-AF65-F5344CB8AC3E}">
        <p14:creationId xmlns:p14="http://schemas.microsoft.com/office/powerpoint/2010/main" val="59446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0"/>
            <a:ext cx="7772400" cy="857250"/>
          </a:xfrm>
        </p:spPr>
        <p:txBody>
          <a:bodyPr/>
          <a:lstStyle/>
          <a:p>
            <a:r>
              <a:rPr lang="en-US" dirty="0"/>
              <a:t>LIWC (Linguistic Inquiry and Word Count)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19150"/>
            <a:ext cx="7924800" cy="34290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 err="1">
                <a:solidFill>
                  <a:srgbClr val="28817A"/>
                </a:solidFill>
              </a:rPr>
              <a:t>Pennebaker</a:t>
            </a:r>
            <a:r>
              <a:rPr lang="en-US" sz="1600" dirty="0">
                <a:solidFill>
                  <a:srgbClr val="28817A"/>
                </a:solidFill>
              </a:rPr>
              <a:t>, J.W., Booth, R.J., &amp; Francis, M.E. (2007). Linguistic Inquiry and Word Count: LIWC 2007. Austin, TX</a:t>
            </a:r>
          </a:p>
          <a:p>
            <a:r>
              <a:rPr lang="pl-PL" dirty="0">
                <a:hlinkClick r:id="rId2"/>
              </a:rPr>
              <a:t>http://www.liwc.net/</a:t>
            </a:r>
            <a:r>
              <a:rPr lang="pl-PL" dirty="0"/>
              <a:t>   </a:t>
            </a:r>
            <a:r>
              <a:rPr lang="en-US" dirty="0"/>
              <a:t>2300 words, &gt;70 classes</a:t>
            </a:r>
          </a:p>
          <a:p>
            <a:r>
              <a:rPr lang="en-US" sz="2200" b="1" dirty="0"/>
              <a:t>Affective Processes</a:t>
            </a:r>
          </a:p>
          <a:p>
            <a:pPr lvl="1"/>
            <a:r>
              <a:rPr lang="en-US" dirty="0"/>
              <a:t>negative emotion (</a:t>
            </a:r>
            <a:r>
              <a:rPr lang="en-US" i="1" dirty="0"/>
              <a:t>bad, weird, hate, problem, tough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positive emotion (</a:t>
            </a:r>
            <a:r>
              <a:rPr lang="en-US" i="1" dirty="0"/>
              <a:t>love, nice, sweet</a:t>
            </a:r>
            <a:r>
              <a:rPr lang="en-US" dirty="0"/>
              <a:t>)</a:t>
            </a:r>
          </a:p>
          <a:p>
            <a:r>
              <a:rPr lang="en-US" sz="2200" b="1" dirty="0"/>
              <a:t>Cognitive Processes</a:t>
            </a:r>
          </a:p>
          <a:p>
            <a:pPr lvl="1"/>
            <a:r>
              <a:rPr lang="en-US" dirty="0"/>
              <a:t>Tentative (</a:t>
            </a:r>
            <a:r>
              <a:rPr lang="en-US" i="1" dirty="0"/>
              <a:t>maybe, perhaps, guess</a:t>
            </a:r>
            <a:r>
              <a:rPr lang="en-US" dirty="0"/>
              <a:t>), </a:t>
            </a:r>
          </a:p>
          <a:p>
            <a:pPr lvl="1"/>
            <a:r>
              <a:rPr lang="en-US" dirty="0"/>
              <a:t>Inhibition (</a:t>
            </a:r>
            <a:r>
              <a:rPr lang="en-US" i="1" dirty="0"/>
              <a:t>block, constraint</a:t>
            </a:r>
            <a:r>
              <a:rPr lang="en-US" dirty="0"/>
              <a:t>)</a:t>
            </a:r>
          </a:p>
          <a:p>
            <a:r>
              <a:rPr lang="en-US" sz="2200" b="1" dirty="0"/>
              <a:t>Pronouns (I</a:t>
            </a:r>
            <a:r>
              <a:rPr lang="en-US" sz="2200" dirty="0"/>
              <a:t>/me/you</a:t>
            </a:r>
            <a:r>
              <a:rPr lang="en-US" sz="2200" b="1" dirty="0"/>
              <a:t>), </a:t>
            </a:r>
          </a:p>
          <a:p>
            <a:r>
              <a:rPr lang="en-US" sz="2200" b="1" dirty="0"/>
              <a:t>Negation </a:t>
            </a:r>
            <a:r>
              <a:rPr lang="en-US" sz="2200" dirty="0"/>
              <a:t>(</a:t>
            </a:r>
            <a:r>
              <a:rPr lang="en-US" sz="2200" i="1" dirty="0"/>
              <a:t>no, never</a:t>
            </a:r>
            <a:r>
              <a:rPr lang="en-US" sz="2200" dirty="0"/>
              <a:t>), </a:t>
            </a:r>
            <a:r>
              <a:rPr lang="en-US" sz="2200" b="1" dirty="0"/>
              <a:t>Quantifiers </a:t>
            </a:r>
            <a:r>
              <a:rPr lang="en-US" sz="2200" dirty="0"/>
              <a:t>(</a:t>
            </a:r>
            <a:r>
              <a:rPr lang="en-US" sz="2200" i="1" dirty="0"/>
              <a:t>few, many</a:t>
            </a:r>
            <a:r>
              <a:rPr lang="en-US" sz="2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5122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MPQA Subjectivity Cues Lexicon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90750"/>
            <a:ext cx="8534400" cy="2514600"/>
          </a:xfrm>
        </p:spPr>
        <p:txBody>
          <a:bodyPr/>
          <a:lstStyle/>
          <a:p>
            <a:r>
              <a:rPr lang="en-US" dirty="0"/>
              <a:t>Home page: </a:t>
            </a:r>
            <a:r>
              <a:rPr lang="en-US" dirty="0">
                <a:hlinkClick r:id="rId2"/>
              </a:rPr>
              <a:t>http://mpqa.cs.pitt.edu/lexicons/</a:t>
            </a:r>
            <a:endParaRPr lang="en-US" dirty="0"/>
          </a:p>
          <a:p>
            <a:r>
              <a:rPr lang="en-US" dirty="0"/>
              <a:t>6885 words from 8221 lemmas</a:t>
            </a:r>
          </a:p>
          <a:p>
            <a:pPr lvl="1"/>
            <a:r>
              <a:rPr lang="en-US" dirty="0"/>
              <a:t>2718 positive</a:t>
            </a:r>
          </a:p>
          <a:p>
            <a:pPr lvl="1"/>
            <a:r>
              <a:rPr lang="en-US" dirty="0"/>
              <a:t>4912 negative</a:t>
            </a:r>
          </a:p>
          <a:p>
            <a:r>
              <a:rPr lang="en-US" dirty="0"/>
              <a:t>Each word annotated for intensity (strong, weak)</a:t>
            </a:r>
          </a:p>
          <a:p>
            <a:r>
              <a:rPr lang="en-US" dirty="0"/>
              <a:t>GNU GPL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971550"/>
            <a:ext cx="7241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Theresa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 Wilson,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Janyce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Wiebe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, and Paul Hoffmann (2005).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Recognizing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Contextual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Polarity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Phrase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-Level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Sentiment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 Analysis. Proc. of HLT-EMNLP-2005.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28817A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Riloff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Wiebe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 (2003). Learning extraction patterns for subjective expressions. EMNLP-2003.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4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1276350"/>
          </a:xfrm>
        </p:spPr>
        <p:txBody>
          <a:bodyPr/>
          <a:lstStyle/>
          <a:p>
            <a:r>
              <a:rPr lang="en-US" dirty="0" smtClean="0"/>
              <a:t>         Generative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Discriminative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Classifiers</a:t>
            </a:r>
            <a:r>
              <a:rPr lang="en-US" dirty="0"/>
              <a:t>:</a:t>
            </a:r>
            <a:r>
              <a:rPr lang="en-US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333750"/>
          </a:xfrm>
        </p:spPr>
        <p:txBody>
          <a:bodyPr/>
          <a:lstStyle/>
          <a:p>
            <a:r>
              <a:rPr lang="en-US" dirty="0" smtClean="0"/>
              <a:t>In a </a:t>
            </a:r>
            <a:r>
              <a:rPr lang="en-US" b="1" dirty="0"/>
              <a:t>discriminative </a:t>
            </a:r>
            <a:r>
              <a:rPr lang="en-US" b="1" dirty="0" smtClean="0"/>
              <a:t>model</a:t>
            </a:r>
            <a:r>
              <a:rPr lang="en-US" dirty="0" smtClean="0"/>
              <a:t>: If all </a:t>
            </a:r>
            <a:r>
              <a:rPr lang="en-US" dirty="0"/>
              <a:t>the dogs in the training data are </a:t>
            </a:r>
            <a:r>
              <a:rPr lang="en-US" dirty="0">
                <a:solidFill>
                  <a:srgbClr val="FF0000"/>
                </a:solidFill>
              </a:rPr>
              <a:t>wearing collars </a:t>
            </a:r>
            <a:r>
              <a:rPr lang="en-US" dirty="0" smtClean="0">
                <a:solidFill>
                  <a:srgbClr val="FF0000"/>
                </a:solidFill>
              </a:rPr>
              <a:t>(feature-1) </a:t>
            </a:r>
            <a:r>
              <a:rPr lang="en-US" dirty="0" smtClean="0"/>
              <a:t>and </a:t>
            </a:r>
            <a:r>
              <a:rPr lang="en-US" dirty="0"/>
              <a:t>the cats </a:t>
            </a:r>
            <a:r>
              <a:rPr lang="en-US" dirty="0" smtClean="0"/>
              <a:t>aren’t and If </a:t>
            </a:r>
            <a:r>
              <a:rPr lang="en-US" dirty="0"/>
              <a:t>that one feature neatly separates the classes, the model is satisfied.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ask such a model what it knows about cats all it can say is that they don’t wear collars.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19050"/>
            <a:ext cx="1981200" cy="1701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40" y="34169"/>
            <a:ext cx="2321660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550"/>
            <a:ext cx="9144000" cy="33337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type=</a:t>
            </a:r>
            <a:r>
              <a:rPr lang="en-US" sz="1800" b="1" dirty="0" err="1"/>
              <a:t>weaksubj</a:t>
            </a:r>
            <a:r>
              <a:rPr lang="en-US" sz="1800" dirty="0"/>
              <a:t> </a:t>
            </a:r>
            <a:r>
              <a:rPr lang="en-US" sz="1800" dirty="0" err="1"/>
              <a:t>len</a:t>
            </a:r>
            <a:r>
              <a:rPr lang="en-US" sz="1800" dirty="0"/>
              <a:t>=1 word1=</a:t>
            </a:r>
            <a:r>
              <a:rPr lang="en-US" sz="1800" b="1" dirty="0"/>
              <a:t>abandoned</a:t>
            </a:r>
            <a:r>
              <a:rPr lang="en-US" sz="1800" dirty="0"/>
              <a:t> pos1=</a:t>
            </a:r>
            <a:r>
              <a:rPr lang="en-US" sz="1800" dirty="0" err="1"/>
              <a:t>adj</a:t>
            </a:r>
            <a:r>
              <a:rPr lang="en-US" sz="1800" dirty="0"/>
              <a:t> stemmed1=n </a:t>
            </a:r>
            <a:r>
              <a:rPr lang="en-US" sz="1800" dirty="0" err="1"/>
              <a:t>priorpolarity</a:t>
            </a:r>
            <a:r>
              <a:rPr lang="en-US" sz="1800" dirty="0"/>
              <a:t>=</a:t>
            </a:r>
            <a:r>
              <a:rPr lang="en-US" sz="1800" b="1" dirty="0"/>
              <a:t>negative</a:t>
            </a:r>
          </a:p>
          <a:p>
            <a:pPr marL="0" indent="0">
              <a:buNone/>
            </a:pPr>
            <a:r>
              <a:rPr lang="en-US" sz="1800" dirty="0"/>
              <a:t>type=</a:t>
            </a:r>
            <a:r>
              <a:rPr lang="en-US" sz="1800" dirty="0" err="1"/>
              <a:t>weaksubj</a:t>
            </a:r>
            <a:r>
              <a:rPr lang="en-US" sz="1800" dirty="0"/>
              <a:t> </a:t>
            </a:r>
            <a:r>
              <a:rPr lang="en-US" sz="1800" dirty="0" err="1"/>
              <a:t>len</a:t>
            </a:r>
            <a:r>
              <a:rPr lang="en-US" sz="1800" dirty="0"/>
              <a:t>=1 word1=</a:t>
            </a:r>
            <a:r>
              <a:rPr lang="en-US" sz="1800" b="1" dirty="0"/>
              <a:t>abandonment</a:t>
            </a:r>
            <a:r>
              <a:rPr lang="en-US" sz="1800" dirty="0"/>
              <a:t> pos1=noun stemmed1=n </a:t>
            </a:r>
            <a:r>
              <a:rPr lang="en-US" sz="1800" dirty="0" err="1"/>
              <a:t>priorpolarity</a:t>
            </a:r>
            <a:r>
              <a:rPr lang="en-US" sz="1800" dirty="0"/>
              <a:t>=negative</a:t>
            </a:r>
          </a:p>
          <a:p>
            <a:pPr marL="0" indent="0">
              <a:buNone/>
            </a:pPr>
            <a:r>
              <a:rPr lang="en-US" sz="1800" dirty="0"/>
              <a:t>type=</a:t>
            </a:r>
            <a:r>
              <a:rPr lang="en-US" sz="1800" dirty="0" err="1"/>
              <a:t>weaksubj</a:t>
            </a:r>
            <a:r>
              <a:rPr lang="en-US" sz="1800" dirty="0"/>
              <a:t> </a:t>
            </a:r>
            <a:r>
              <a:rPr lang="en-US" sz="1800" dirty="0" err="1"/>
              <a:t>len</a:t>
            </a:r>
            <a:r>
              <a:rPr lang="en-US" sz="1800" dirty="0"/>
              <a:t>=1 word1=</a:t>
            </a:r>
            <a:r>
              <a:rPr lang="en-US" sz="1800" b="1" dirty="0"/>
              <a:t>abandon</a:t>
            </a:r>
            <a:r>
              <a:rPr lang="en-US" sz="1800" dirty="0"/>
              <a:t> pos1=verb stemmed1=y </a:t>
            </a:r>
            <a:r>
              <a:rPr lang="en-US" sz="1800" dirty="0" err="1"/>
              <a:t>priorpolarity</a:t>
            </a:r>
            <a:r>
              <a:rPr lang="en-US" sz="1800" dirty="0"/>
              <a:t>=negative</a:t>
            </a:r>
          </a:p>
          <a:p>
            <a:pPr marL="0" indent="0">
              <a:buNone/>
            </a:pPr>
            <a:r>
              <a:rPr lang="en-US" sz="1800" dirty="0"/>
              <a:t>type=</a:t>
            </a:r>
            <a:r>
              <a:rPr lang="en-US" sz="1800" dirty="0" err="1"/>
              <a:t>strongsubj</a:t>
            </a:r>
            <a:r>
              <a:rPr lang="en-US" sz="1800" dirty="0"/>
              <a:t> </a:t>
            </a:r>
            <a:r>
              <a:rPr lang="en-US" sz="1800" dirty="0" err="1"/>
              <a:t>len</a:t>
            </a:r>
            <a:r>
              <a:rPr lang="en-US" sz="1800" dirty="0"/>
              <a:t>=1 word1=</a:t>
            </a:r>
            <a:r>
              <a:rPr lang="en-US" sz="1800" b="1" dirty="0"/>
              <a:t>abase</a:t>
            </a:r>
            <a:r>
              <a:rPr lang="en-US" sz="1800" dirty="0"/>
              <a:t> pos1=verb stemmed1=y </a:t>
            </a:r>
            <a:r>
              <a:rPr lang="en-US" sz="1800" dirty="0" err="1"/>
              <a:t>priorpolarity</a:t>
            </a:r>
            <a:r>
              <a:rPr lang="en-US" sz="1800" dirty="0"/>
              <a:t>=negative</a:t>
            </a:r>
          </a:p>
          <a:p>
            <a:pPr marL="0" indent="0">
              <a:buNone/>
            </a:pPr>
            <a:r>
              <a:rPr lang="en-US" sz="1800" dirty="0"/>
              <a:t>type=</a:t>
            </a:r>
            <a:r>
              <a:rPr lang="en-US" sz="1800" b="1" dirty="0" err="1"/>
              <a:t>strongsub</a:t>
            </a:r>
            <a:r>
              <a:rPr lang="en-US" sz="1800" dirty="0" err="1"/>
              <a:t>j</a:t>
            </a:r>
            <a:r>
              <a:rPr lang="en-US" sz="1800" dirty="0"/>
              <a:t> </a:t>
            </a:r>
            <a:r>
              <a:rPr lang="en-US" sz="1800" dirty="0" err="1"/>
              <a:t>len</a:t>
            </a:r>
            <a:r>
              <a:rPr lang="en-US" sz="1800" dirty="0"/>
              <a:t>=1 word1=</a:t>
            </a:r>
            <a:r>
              <a:rPr lang="en-US" sz="1800" b="1" dirty="0"/>
              <a:t>abasement</a:t>
            </a:r>
            <a:r>
              <a:rPr lang="en-US" sz="1800" dirty="0"/>
              <a:t> pos1=</a:t>
            </a:r>
            <a:r>
              <a:rPr lang="en-US" sz="1800" dirty="0" err="1"/>
              <a:t>anypos</a:t>
            </a:r>
            <a:r>
              <a:rPr lang="en-US" sz="1800" dirty="0"/>
              <a:t> stemmed1=y </a:t>
            </a:r>
            <a:r>
              <a:rPr lang="en-US" sz="1800" dirty="0" err="1"/>
              <a:t>priorpolarity</a:t>
            </a:r>
            <a:r>
              <a:rPr lang="en-US" sz="1800" dirty="0"/>
              <a:t>=negative</a:t>
            </a:r>
          </a:p>
          <a:p>
            <a:pPr marL="0" indent="0">
              <a:buNone/>
            </a:pPr>
            <a:r>
              <a:rPr lang="en-US" sz="1800" dirty="0"/>
              <a:t>type=</a:t>
            </a:r>
            <a:r>
              <a:rPr lang="en-US" sz="1800" dirty="0" err="1"/>
              <a:t>strongsubj</a:t>
            </a:r>
            <a:r>
              <a:rPr lang="en-US" sz="1800" dirty="0"/>
              <a:t> </a:t>
            </a:r>
            <a:r>
              <a:rPr lang="en-US" sz="1800" dirty="0" err="1"/>
              <a:t>len</a:t>
            </a:r>
            <a:r>
              <a:rPr lang="en-US" sz="1800" dirty="0"/>
              <a:t>=1 word1=</a:t>
            </a:r>
            <a:r>
              <a:rPr lang="en-US" sz="1800" b="1" dirty="0"/>
              <a:t>abash</a:t>
            </a:r>
            <a:r>
              <a:rPr lang="en-US" sz="1800" dirty="0"/>
              <a:t> pos1=verb stemmed1=y </a:t>
            </a:r>
            <a:r>
              <a:rPr lang="en-US" sz="1800" dirty="0" err="1"/>
              <a:t>priorpolarity</a:t>
            </a:r>
            <a:r>
              <a:rPr lang="en-US" sz="1800" dirty="0"/>
              <a:t>=negative</a:t>
            </a:r>
          </a:p>
          <a:p>
            <a:pPr marL="0" indent="0">
              <a:buNone/>
            </a:pPr>
            <a:r>
              <a:rPr lang="en-US" sz="1800" dirty="0"/>
              <a:t>type=</a:t>
            </a:r>
            <a:r>
              <a:rPr lang="en-US" sz="1800" dirty="0" err="1"/>
              <a:t>weaksubj</a:t>
            </a:r>
            <a:r>
              <a:rPr lang="en-US" sz="1800" dirty="0"/>
              <a:t> </a:t>
            </a:r>
            <a:r>
              <a:rPr lang="en-US" sz="1800" dirty="0" err="1"/>
              <a:t>len</a:t>
            </a:r>
            <a:r>
              <a:rPr lang="en-US" sz="1800" dirty="0"/>
              <a:t>=1 word1=</a:t>
            </a:r>
            <a:r>
              <a:rPr lang="en-US" sz="1800" b="1" dirty="0"/>
              <a:t>abate</a:t>
            </a:r>
            <a:r>
              <a:rPr lang="en-US" sz="1800" dirty="0"/>
              <a:t> pos1=verb stemmed1=y </a:t>
            </a:r>
            <a:r>
              <a:rPr lang="en-US" sz="1800" dirty="0" err="1"/>
              <a:t>priorpolarity</a:t>
            </a:r>
            <a:r>
              <a:rPr lang="en-US" sz="1800" dirty="0"/>
              <a:t>=negative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1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Bing Liu Opinion Lexicon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8350"/>
            <a:ext cx="8534400" cy="3333750"/>
          </a:xfrm>
        </p:spPr>
        <p:txBody>
          <a:bodyPr/>
          <a:lstStyle/>
          <a:p>
            <a:r>
              <a:rPr lang="en-US" dirty="0">
                <a:hlinkClick r:id="rId2"/>
              </a:rPr>
              <a:t>Bing Liu's Page on Opinion Mining</a:t>
            </a:r>
            <a:endParaRPr lang="en-US" dirty="0"/>
          </a:p>
          <a:p>
            <a:r>
              <a:rPr lang="en-US" dirty="0">
                <a:hlinkClick r:id="rId3"/>
              </a:rPr>
              <a:t>http://www.cs.uic.edu/~liub/FBS/opinion-lexicon-English.rar</a:t>
            </a:r>
            <a:endParaRPr lang="en-US" dirty="0"/>
          </a:p>
          <a:p>
            <a:endParaRPr lang="en-US" dirty="0"/>
          </a:p>
          <a:p>
            <a:r>
              <a:rPr lang="en-US" sz="2800" dirty="0"/>
              <a:t>6786 words</a:t>
            </a:r>
          </a:p>
          <a:p>
            <a:pPr lvl="1"/>
            <a:r>
              <a:rPr lang="en-US" sz="2400" dirty="0"/>
              <a:t>2006 positive</a:t>
            </a:r>
          </a:p>
          <a:p>
            <a:pPr lvl="1"/>
            <a:r>
              <a:rPr lang="en-US" sz="2400" dirty="0"/>
              <a:t>4783 negative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9295" y="1123950"/>
            <a:ext cx="766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Minqing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817A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Hu and Bing Liu. Mining and Summarizing Customer Reviews. ACM SIGKDD-2004.</a:t>
            </a:r>
          </a:p>
        </p:txBody>
      </p:sp>
    </p:spTree>
    <p:extLst>
      <p:ext uri="{BB962C8B-B14F-4D97-AF65-F5344CB8AC3E}">
        <p14:creationId xmlns:p14="http://schemas.microsoft.com/office/powerpoint/2010/main" val="363097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8191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Lexicons as Features for Logistic Regression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Emotion Lexicons </a:t>
            </a:r>
          </a:p>
        </p:txBody>
      </p:sp>
    </p:spTree>
    <p:extLst>
      <p:ext uri="{BB962C8B-B14F-4D97-AF65-F5344CB8AC3E}">
        <p14:creationId xmlns:p14="http://schemas.microsoft.com/office/powerpoint/2010/main" val="3692979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9"/>
            <a:ext cx="7696200" cy="308371"/>
          </a:xfrm>
        </p:spPr>
        <p:txBody>
          <a:bodyPr/>
          <a:lstStyle/>
          <a:p>
            <a:r>
              <a:rPr lang="en-US" dirty="0"/>
              <a:t>Scherer’s typology of affective states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763000" cy="4171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Emotion</a:t>
            </a:r>
            <a:r>
              <a:rPr lang="en-US" sz="1800" dirty="0"/>
              <a:t>: relatively brief episode of synchronized response of all or most organismic subsystems in response to the evaluation of an event as being of major significance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angry, sad, joyful, fearful, ashamed, proud, desperate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Mood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diffuse affect state …change in subjective feeling, of low intensity but relatively long duration, often without apparent cause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cheerful, gloomy, irritable, listless, depressed, buoyant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Interpersonal stance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affective stance taken toward another person in a specific interaction, coloring the interpersonal exchange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distant, cold, warm, supportive, contemptuous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Attitudes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relatively enduring, affectively colored beliefs, preferences predispositions towards objects or persons 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liking, loving, hating, valuing, desiring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Personality traits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emotionally laden, stable personality dispositions and behavior tendencies, typical for a person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nervous, anxious, reckless, morose, hostile, envious, jealous</a:t>
            </a:r>
          </a:p>
        </p:txBody>
      </p:sp>
    </p:spTree>
    <p:extLst>
      <p:ext uri="{BB962C8B-B14F-4D97-AF65-F5344CB8AC3E}">
        <p14:creationId xmlns:p14="http://schemas.microsoft.com/office/powerpoint/2010/main" val="291596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families of theories of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basic emotions</a:t>
            </a:r>
          </a:p>
          <a:p>
            <a:pPr lvl="1"/>
            <a:r>
              <a:rPr lang="en-US" dirty="0"/>
              <a:t>A finite list of 6 or 8, from which others are generated</a:t>
            </a:r>
          </a:p>
          <a:p>
            <a:r>
              <a:rPr lang="en-US" dirty="0"/>
              <a:t>Dimensions of emotion</a:t>
            </a:r>
          </a:p>
          <a:p>
            <a:pPr lvl="1"/>
            <a:r>
              <a:rPr lang="en-US" dirty="0"/>
              <a:t>Valence (positive negative)</a:t>
            </a:r>
          </a:p>
          <a:p>
            <a:pPr lvl="1"/>
            <a:r>
              <a:rPr lang="en-US" dirty="0"/>
              <a:t>Arousal (strong, weak)</a:t>
            </a:r>
          </a:p>
          <a:p>
            <a:pPr lvl="1"/>
            <a:r>
              <a:rPr lang="en-US" dirty="0"/>
              <a:t>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MyersPsy8e_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809" y="1352550"/>
            <a:ext cx="6173391" cy="372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Rot="1" noChangeArrowheads="1"/>
          </p:cNvSpPr>
          <p:nvPr/>
        </p:nvSpPr>
        <p:spPr bwMode="auto">
          <a:xfrm>
            <a:off x="762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/>
                <a:ea typeface="Verdana" charset="0"/>
                <a:cs typeface="Verdana" charset="0"/>
              </a:rPr>
              <a:t>Ekman’s 6 basic emotions: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/>
                <a:ea typeface="Verdana" charset="0"/>
                <a:cs typeface="Verdana" charset="0"/>
              </a:rPr>
              <a:t>Surprise, happiness, anger, fear, disgust, sadness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7532B1-1E94-704F-8910-827C0C4FD3B6}"/>
              </a:ext>
            </a:extLst>
          </p:cNvPr>
          <p:cNvSpPr txBox="1"/>
          <p:nvPr/>
        </p:nvSpPr>
        <p:spPr>
          <a:xfrm>
            <a:off x="221187" y="4229194"/>
            <a:ext cx="1281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Ekman &amp;</a:t>
            </a:r>
          </a:p>
          <a:p>
            <a:r>
              <a:rPr lang="en-US" sz="1800" dirty="0">
                <a:latin typeface="+mn-lt"/>
              </a:rPr>
              <a:t>Matsumoto</a:t>
            </a:r>
          </a:p>
          <a:p>
            <a:r>
              <a:rPr lang="en-US" sz="1800" dirty="0">
                <a:latin typeface="+mn-lt"/>
              </a:rPr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229642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97454"/>
            <a:ext cx="8610600" cy="513436"/>
          </a:xfrm>
        </p:spPr>
        <p:txBody>
          <a:bodyPr/>
          <a:lstStyle/>
          <a:p>
            <a:r>
              <a:rPr lang="en-US"/>
              <a:t>Valence/Arousal Dimensions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742950"/>
            <a:ext cx="8915400" cy="28968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High arousal, low pleasure</a:t>
            </a:r>
            <a:r>
              <a:rPr lang="en-US" dirty="0"/>
              <a:t>                     </a:t>
            </a:r>
            <a:r>
              <a:rPr lang="en-US" dirty="0">
                <a:solidFill>
                  <a:srgbClr val="113AFF"/>
                </a:solidFill>
              </a:rPr>
              <a:t>High arousal, high pleasure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b="1" i="1" dirty="0">
                <a:solidFill>
                  <a:srgbClr val="FF0000"/>
                </a:solidFill>
              </a:rPr>
              <a:t>anger</a:t>
            </a:r>
            <a:r>
              <a:rPr lang="en-US" dirty="0"/>
              <a:t>                                                   </a:t>
            </a:r>
            <a:r>
              <a:rPr lang="en-US" b="1" i="1" dirty="0">
                <a:solidFill>
                  <a:srgbClr val="113AFF"/>
                </a:solidFill>
              </a:rPr>
              <a:t>excitement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Low arousal, low pleasure                      </a:t>
            </a:r>
            <a:r>
              <a:rPr lang="en-US" dirty="0">
                <a:solidFill>
                  <a:srgbClr val="00B050"/>
                </a:solidFill>
              </a:rPr>
              <a:t>Low arousal, high pleasure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sadness</a:t>
            </a:r>
            <a:r>
              <a:rPr lang="en-US" dirty="0"/>
              <a:t>                                                 </a:t>
            </a:r>
            <a:r>
              <a:rPr lang="en-US" b="1" i="1" dirty="0">
                <a:solidFill>
                  <a:srgbClr val="00B050"/>
                </a:solidFill>
              </a:rPr>
              <a:t>relaxation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1334429" y="3116986"/>
            <a:ext cx="7151462" cy="67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 flipV="1">
            <a:off x="4602388" y="971550"/>
            <a:ext cx="0" cy="3698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914900" y="9901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879266" y="1974841"/>
            <a:ext cx="109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arousal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2209" y="3078183"/>
            <a:ext cx="1137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valence</a:t>
            </a:r>
          </a:p>
        </p:txBody>
      </p:sp>
    </p:spTree>
    <p:extLst>
      <p:ext uri="{BB962C8B-B14F-4D97-AF65-F5344CB8AC3E}">
        <p14:creationId xmlns:p14="http://schemas.microsoft.com/office/powerpoint/2010/main" val="26438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05000" y="209550"/>
            <a:ext cx="5334000" cy="651271"/>
          </a:xfrm>
        </p:spPr>
        <p:txBody>
          <a:bodyPr/>
          <a:lstStyle/>
          <a:p>
            <a:r>
              <a:rPr lang="en-US" dirty="0"/>
              <a:t>Atomic units vs. Dimensions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36220" y="1352550"/>
            <a:ext cx="4488180" cy="3429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Distinctive</a:t>
            </a:r>
            <a:endParaRPr lang="en-US" dirty="0"/>
          </a:p>
          <a:p>
            <a:r>
              <a:rPr lang="en-US" dirty="0"/>
              <a:t>Emotions are units.</a:t>
            </a:r>
          </a:p>
          <a:p>
            <a:r>
              <a:rPr lang="en-US" dirty="0"/>
              <a:t>Limited number of basic emotions.	</a:t>
            </a:r>
          </a:p>
          <a:p>
            <a:r>
              <a:rPr lang="en-US" dirty="0"/>
              <a:t>Basic emotions are innate and universal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89088" y="1352550"/>
            <a:ext cx="4300538" cy="3429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Dimensional</a:t>
            </a:r>
            <a:endParaRPr lang="en-US" dirty="0"/>
          </a:p>
          <a:p>
            <a:r>
              <a:rPr lang="en-US" dirty="0"/>
              <a:t>Emotions are dimensions.</a:t>
            </a:r>
          </a:p>
          <a:p>
            <a:r>
              <a:rPr lang="en-US" dirty="0"/>
              <a:t>Limited # of labels but unlimited number of emotions.</a:t>
            </a:r>
          </a:p>
          <a:p>
            <a:r>
              <a:rPr lang="en-US" dirty="0"/>
              <a:t>Emotions are culturally learned.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754" y="4823996"/>
            <a:ext cx="2708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Adapted from Julia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Braverman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7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7467600" cy="742950"/>
          </a:xfrm>
        </p:spPr>
        <p:txBody>
          <a:bodyPr/>
          <a:lstStyle/>
          <a:p>
            <a:r>
              <a:rPr lang="en-US" dirty="0"/>
              <a:t>One emotion lexicon from each paradigm!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8 basic emotions:</a:t>
            </a:r>
          </a:p>
          <a:p>
            <a:pPr lvl="1"/>
            <a:r>
              <a:rPr lang="en-US" dirty="0"/>
              <a:t>NRC Word-Emotion Association Lexicon (Mohammad and </a:t>
            </a:r>
            <a:r>
              <a:rPr lang="en-US" dirty="0" err="1"/>
              <a:t>Turney</a:t>
            </a:r>
            <a:r>
              <a:rPr lang="en-US" dirty="0"/>
              <a:t> 2011)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Dimensions of valence/arousal/dominance</a:t>
            </a:r>
          </a:p>
          <a:p>
            <a:pPr lvl="1"/>
            <a:r>
              <a:rPr lang="en-US" dirty="0" err="1"/>
              <a:t>Warriner</a:t>
            </a:r>
            <a:r>
              <a:rPr lang="en-US" dirty="0"/>
              <a:t>, A. B., </a:t>
            </a:r>
            <a:r>
              <a:rPr lang="en-US" dirty="0" err="1"/>
              <a:t>Kuperman</a:t>
            </a:r>
            <a:r>
              <a:rPr lang="en-US" dirty="0"/>
              <a:t>, V., and </a:t>
            </a:r>
            <a:r>
              <a:rPr lang="en-US" dirty="0" err="1"/>
              <a:t>Brysbaert</a:t>
            </a:r>
            <a:r>
              <a:rPr lang="en-US" dirty="0"/>
              <a:t>, M. (2013)</a:t>
            </a:r>
          </a:p>
          <a:p>
            <a:endParaRPr lang="en-US" dirty="0"/>
          </a:p>
          <a:p>
            <a:r>
              <a:rPr lang="en-US" dirty="0"/>
              <a:t>Both built using Amazon Mechanical Turk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7A63A-31A1-2C4C-95AA-A445DBCAB1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5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3350"/>
            <a:ext cx="5148933" cy="65577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6705600" cy="609600"/>
          </a:xfrm>
        </p:spPr>
        <p:txBody>
          <a:bodyPr/>
          <a:lstStyle/>
          <a:p>
            <a:r>
              <a:rPr lang="en-US" dirty="0" err="1"/>
              <a:t>Plutchick’s</a:t>
            </a:r>
            <a:r>
              <a:rPr lang="en-US" dirty="0"/>
              <a:t> wheel of emotion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7A63A-31A1-2C4C-95AA-A445DBCAB1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76350"/>
            <a:ext cx="426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8 basic emotions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 four opposing pairs: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joy–sadness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anger–fear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trust–disgust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anticipation–surprise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2C4642-A3B3-6744-B09A-34512CDEEBA7}"/>
              </a:ext>
            </a:extLst>
          </p:cNvPr>
          <p:cNvSpPr txBox="1"/>
          <p:nvPr/>
        </p:nvSpPr>
        <p:spPr>
          <a:xfrm>
            <a:off x="5065789" y="47123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</a:rPr>
              <a:t>wikipedia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58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42950"/>
          </a:xfrm>
        </p:spPr>
        <p:txBody>
          <a:bodyPr/>
          <a:lstStyle/>
          <a:p>
            <a:pPr algn="ctr"/>
            <a:r>
              <a:rPr lang="en-US" dirty="0"/>
              <a:t>Components of a probabilistic </a:t>
            </a:r>
            <a:r>
              <a:rPr lang="en-US" dirty="0" smtClean="0"/>
              <a:t>ML classifier</a:t>
            </a:r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b="1" dirty="0"/>
              <a:t>feature representation</a:t>
            </a:r>
            <a:r>
              <a:rPr lang="en-US" sz="2000" dirty="0"/>
              <a:t> of the input. For each </a:t>
            </a:r>
            <a:r>
              <a:rPr lang="en-US" sz="2000" dirty="0">
                <a:solidFill>
                  <a:srgbClr val="FF0000"/>
                </a:solidFill>
              </a:rPr>
              <a:t>input observation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</a:rPr>
              <a:t>(</a:t>
            </a:r>
            <a:r>
              <a:rPr lang="en-US" sz="2000" i="1" baseline="30000" dirty="0" err="1">
                <a:solidFill>
                  <a:srgbClr val="FF0000"/>
                </a:solidFill>
              </a:rPr>
              <a:t>i</a:t>
            </a:r>
            <a:r>
              <a:rPr lang="en-US" sz="2000" baseline="30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, this will be a </a:t>
            </a:r>
            <a:r>
              <a:rPr lang="en-US" sz="2000" dirty="0">
                <a:solidFill>
                  <a:srgbClr val="FF0000"/>
                </a:solidFill>
              </a:rPr>
              <a:t>vector of features [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,...,</a:t>
            </a:r>
            <a:r>
              <a:rPr lang="en-US" sz="2000" i="1" dirty="0" err="1">
                <a:solidFill>
                  <a:srgbClr val="FF0000"/>
                </a:solidFill>
              </a:rPr>
              <a:t>x</a:t>
            </a:r>
            <a:r>
              <a:rPr lang="en-US" sz="2000" i="1" baseline="-25000" dirty="0" err="1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r>
              <a:rPr lang="en-US" sz="2000" dirty="0"/>
              <a:t>. We will generally refer to </a:t>
            </a:r>
            <a:r>
              <a:rPr lang="en-US" sz="2000" dirty="0" smtClean="0">
                <a:solidFill>
                  <a:srgbClr val="FF0000"/>
                </a:solidFill>
              </a:rPr>
              <a:t>feature</a:t>
            </a:r>
            <a:r>
              <a:rPr lang="en-US" sz="2000" dirty="0" smtClean="0"/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i</a:t>
            </a:r>
            <a:r>
              <a:rPr lang="en-US" sz="2000" i="1" dirty="0"/>
              <a:t> </a:t>
            </a:r>
            <a:r>
              <a:rPr lang="en-US" sz="2000" dirty="0"/>
              <a:t>for </a:t>
            </a:r>
            <a:r>
              <a:rPr lang="en-US" sz="2000" dirty="0">
                <a:solidFill>
                  <a:srgbClr val="FF0000"/>
                </a:solidFill>
              </a:rPr>
              <a:t>input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</a:rPr>
              <a:t>(</a:t>
            </a:r>
            <a:r>
              <a:rPr lang="en-US" sz="2000" i="1" baseline="30000" dirty="0">
                <a:solidFill>
                  <a:srgbClr val="FF0000"/>
                </a:solidFill>
              </a:rPr>
              <a:t>j</a:t>
            </a:r>
            <a:r>
              <a:rPr lang="en-US" sz="2000" baseline="30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 as </a:t>
            </a:r>
            <a:r>
              <a:rPr lang="en-US" sz="2000" i="1" dirty="0" smtClean="0">
                <a:solidFill>
                  <a:srgbClr val="FF0000"/>
                </a:solidFill>
              </a:rPr>
              <a:t>x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baseline="30000" dirty="0" smtClean="0">
                <a:solidFill>
                  <a:srgbClr val="FF0000"/>
                </a:solidFill>
              </a:rPr>
              <a:t>(</a:t>
            </a:r>
            <a:r>
              <a:rPr lang="en-US" sz="2000" i="1" baseline="30000" dirty="0">
                <a:solidFill>
                  <a:srgbClr val="FF0000"/>
                </a:solidFill>
              </a:rPr>
              <a:t>j</a:t>
            </a:r>
            <a:r>
              <a:rPr lang="en-US" sz="2000" baseline="30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, sometimes simplified as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/>
              <a:t>, but we will also see the </a:t>
            </a:r>
            <a:r>
              <a:rPr lang="en-US" sz="2000" dirty="0" smtClean="0"/>
              <a:t>notation </a:t>
            </a:r>
            <a:r>
              <a:rPr lang="en-US" sz="2000" i="1" dirty="0">
                <a:solidFill>
                  <a:srgbClr val="FF0000"/>
                </a:solidFill>
              </a:rPr>
              <a:t>f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/>
              <a:t>, </a:t>
            </a:r>
            <a:r>
              <a:rPr lang="en-US" sz="2000" i="1" dirty="0">
                <a:solidFill>
                  <a:srgbClr val="FF0000"/>
                </a:solidFill>
              </a:rPr>
              <a:t>f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, or, for multiclass classification, </a:t>
            </a:r>
            <a:r>
              <a:rPr lang="en-US" sz="2000" i="1" dirty="0">
                <a:solidFill>
                  <a:srgbClr val="FF0000"/>
                </a:solidFill>
              </a:rPr>
              <a:t>f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b="1" dirty="0"/>
              <a:t>classification function</a:t>
            </a:r>
            <a:r>
              <a:rPr lang="en-US" sz="2000" dirty="0"/>
              <a:t> that computes </a:t>
            </a:r>
            <a:r>
              <a:rPr lang="en-US" sz="2000" i="1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ˆ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(the </a:t>
            </a:r>
            <a:r>
              <a:rPr lang="en-US" sz="2000" dirty="0">
                <a:solidFill>
                  <a:srgbClr val="FF0000"/>
                </a:solidFill>
              </a:rPr>
              <a:t>estimated </a:t>
            </a:r>
            <a:r>
              <a:rPr lang="en-US" sz="2000" dirty="0" smtClean="0">
                <a:solidFill>
                  <a:srgbClr val="FF0000"/>
                </a:solidFill>
              </a:rPr>
              <a:t>class)</a:t>
            </a:r>
            <a:r>
              <a:rPr lang="en-US" sz="2000" dirty="0" smtClean="0"/>
              <a:t>, </a:t>
            </a:r>
            <a:r>
              <a:rPr lang="en-US" sz="2000" dirty="0"/>
              <a:t>via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 err="1">
                <a:solidFill>
                  <a:srgbClr val="FF0000"/>
                </a:solidFill>
              </a:rPr>
              <a:t>y</a:t>
            </a:r>
            <a:r>
              <a:rPr lang="en-US" sz="2000" dirty="0" err="1">
                <a:solidFill>
                  <a:srgbClr val="FF0000"/>
                </a:solidFill>
              </a:rPr>
              <a:t>|</a:t>
            </a:r>
            <a:r>
              <a:rPr lang="en-US" sz="2000" i="1" dirty="0" err="1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. </a:t>
            </a:r>
            <a:r>
              <a:rPr lang="en-US" sz="2000" dirty="0" smtClean="0"/>
              <a:t>We </a:t>
            </a:r>
            <a:r>
              <a:rPr lang="en-US" sz="2000" dirty="0"/>
              <a:t>will </a:t>
            </a:r>
            <a:r>
              <a:rPr lang="en-US" sz="2000" dirty="0" smtClean="0"/>
              <a:t>study </a:t>
            </a:r>
            <a:r>
              <a:rPr lang="en-US" sz="2000" dirty="0"/>
              <a:t>the </a:t>
            </a:r>
            <a:r>
              <a:rPr lang="en-US" sz="2000" i="1" dirty="0">
                <a:solidFill>
                  <a:srgbClr val="FF0000"/>
                </a:solidFill>
              </a:rPr>
              <a:t>sigmoid</a:t>
            </a:r>
            <a:r>
              <a:rPr lang="en-US" sz="2000" dirty="0"/>
              <a:t> and </a:t>
            </a:r>
            <a:r>
              <a:rPr lang="en-US" sz="2000" i="1" dirty="0" err="1">
                <a:solidFill>
                  <a:srgbClr val="FF0000"/>
                </a:solidFill>
              </a:rPr>
              <a:t>softmax</a:t>
            </a:r>
            <a:r>
              <a:rPr lang="en-US" sz="2000" dirty="0"/>
              <a:t> </a:t>
            </a:r>
            <a:r>
              <a:rPr lang="en-US" sz="2000" dirty="0" smtClean="0"/>
              <a:t>here.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</a:t>
            </a:r>
            <a:r>
              <a:rPr lang="en-US" sz="2000" b="1" dirty="0" smtClean="0"/>
              <a:t> Objective </a:t>
            </a:r>
            <a:r>
              <a:rPr lang="en-US" sz="2000" b="1" dirty="0"/>
              <a:t>function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for learning</a:t>
            </a:r>
            <a:r>
              <a:rPr lang="en-US" sz="2000" dirty="0"/>
              <a:t>, usually involving </a:t>
            </a:r>
            <a:r>
              <a:rPr lang="en-US" sz="2000" dirty="0">
                <a:solidFill>
                  <a:srgbClr val="FF0000"/>
                </a:solidFill>
              </a:rPr>
              <a:t>minimizing error on </a:t>
            </a:r>
            <a:r>
              <a:rPr lang="en-US" sz="2000" dirty="0" smtClean="0">
                <a:solidFill>
                  <a:srgbClr val="FF0000"/>
                </a:solidFill>
              </a:rPr>
              <a:t>training </a:t>
            </a:r>
            <a:r>
              <a:rPr lang="en-US" sz="2000" dirty="0">
                <a:solidFill>
                  <a:srgbClr val="FF0000"/>
                </a:solidFill>
              </a:rPr>
              <a:t>examples</a:t>
            </a:r>
            <a:r>
              <a:rPr lang="en-US" sz="2000" dirty="0"/>
              <a:t>. We will </a:t>
            </a:r>
            <a:r>
              <a:rPr lang="en-US" sz="2000" dirty="0" smtClean="0"/>
              <a:t>study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cross-entropy loss </a:t>
            </a:r>
            <a:r>
              <a:rPr lang="en-US" sz="2000" dirty="0" smtClean="0">
                <a:solidFill>
                  <a:srgbClr val="FF0000"/>
                </a:solidFill>
              </a:rPr>
              <a:t>function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 </a:t>
            </a:r>
            <a:r>
              <a:rPr lang="en-US" sz="2000" b="1" dirty="0" smtClean="0"/>
              <a:t>algorithm</a:t>
            </a:r>
            <a:r>
              <a:rPr lang="en-US" sz="2000" dirty="0" smtClean="0"/>
              <a:t> for </a:t>
            </a:r>
            <a:r>
              <a:rPr lang="en-US" sz="2000" dirty="0" smtClean="0">
                <a:solidFill>
                  <a:srgbClr val="FF0000"/>
                </a:solidFill>
              </a:rPr>
              <a:t>optimizing the objective function</a:t>
            </a:r>
            <a:r>
              <a:rPr lang="en-US" sz="2000" dirty="0" smtClean="0"/>
              <a:t>. We will study the </a:t>
            </a:r>
            <a:r>
              <a:rPr lang="en-US" sz="2000" dirty="0" smtClean="0">
                <a:solidFill>
                  <a:srgbClr val="FF0000"/>
                </a:solidFill>
              </a:rPr>
              <a:t>stochastic </a:t>
            </a:r>
            <a:r>
              <a:rPr lang="en-US" sz="2000" dirty="0">
                <a:solidFill>
                  <a:srgbClr val="FF0000"/>
                </a:solidFill>
              </a:rPr>
              <a:t>gradient descent algorithm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3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3350"/>
            <a:ext cx="7467600" cy="551377"/>
          </a:xfrm>
        </p:spPr>
        <p:txBody>
          <a:bodyPr/>
          <a:lstStyle/>
          <a:p>
            <a:r>
              <a:rPr lang="en-US" dirty="0"/>
              <a:t>NRC Word-Emotion Association Lexicon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53" y="684727"/>
            <a:ext cx="2103304" cy="43314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1509" y="684727"/>
            <a:ext cx="295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Mohammad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Turney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226" y="1111627"/>
            <a:ext cx="608352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10,000 words chosen mainly from earlier lexicons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Labeled by Amazon Mechanical Turk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Turkers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per hit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Give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Turkers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an idea of the relevant sense of the word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Result: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anger  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anticipation   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disgust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fear   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joy 1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sadness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surprise    1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trust  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negative   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charset="0"/>
                <a:ea typeface="Courier" charset="0"/>
                <a:cs typeface="Courier" charset="0"/>
              </a:rPr>
              <a:t>amazingly   positive    1</a:t>
            </a:r>
          </a:p>
        </p:txBody>
      </p:sp>
    </p:spTree>
    <p:extLst>
      <p:ext uri="{BB962C8B-B14F-4D97-AF65-F5344CB8AC3E}">
        <p14:creationId xmlns:p14="http://schemas.microsoft.com/office/powerpoint/2010/main" val="135672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56" y="0"/>
            <a:ext cx="2743200" cy="742950"/>
          </a:xfrm>
        </p:spPr>
        <p:txBody>
          <a:bodyPr/>
          <a:lstStyle/>
          <a:p>
            <a:r>
              <a:rPr lang="en-US" dirty="0"/>
              <a:t>The AMT Hit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1047750"/>
            <a:ext cx="4079875" cy="32595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00622"/>
            <a:ext cx="5003800" cy="472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04" y="1372678"/>
            <a:ext cx="4545112" cy="3377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8976" y="47815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0618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742950"/>
          </a:xfrm>
        </p:spPr>
        <p:txBody>
          <a:bodyPr/>
          <a:lstStyle/>
          <a:p>
            <a:r>
              <a:rPr lang="en-US"/>
              <a:t>Lexicon of valence</a:t>
            </a:r>
            <a:r>
              <a:rPr lang="en-US" dirty="0"/>
              <a:t>, arousal</a:t>
            </a:r>
            <a:r>
              <a:rPr lang="en-US"/>
              <a:t>, and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/>
          </a:p>
          <a:p>
            <a:r>
              <a:rPr lang="en-US" sz="1600" dirty="0" err="1"/>
              <a:t>Warriner</a:t>
            </a:r>
            <a:r>
              <a:rPr lang="en-US" sz="1600" dirty="0"/>
              <a:t>, A. B., </a:t>
            </a:r>
            <a:r>
              <a:rPr lang="en-US" sz="1600" dirty="0" err="1"/>
              <a:t>Kuperman</a:t>
            </a:r>
            <a:r>
              <a:rPr lang="en-US" sz="1600" dirty="0"/>
              <a:t>, V., and </a:t>
            </a:r>
            <a:r>
              <a:rPr lang="en-US" sz="1600" dirty="0" err="1"/>
              <a:t>Brysbaert</a:t>
            </a:r>
            <a:r>
              <a:rPr lang="en-US" sz="1600" dirty="0"/>
              <a:t>, M. (2013). </a:t>
            </a:r>
            <a:r>
              <a:rPr lang="en-US" sz="1600" u="sng" dirty="0">
                <a:hlinkClick r:id="rId2"/>
              </a:rPr>
              <a:t>Norms of valence, arousal, and dominance for 13,915 English lemmas. </a:t>
            </a:r>
            <a:r>
              <a:rPr lang="en-US" sz="1600" i="1" u="sng" dirty="0">
                <a:hlinkClick r:id="rId2"/>
              </a:rPr>
              <a:t>Behavior Research Methods 45, 1191-1207.</a:t>
            </a:r>
            <a:endParaRPr lang="en-US" sz="1600" u="sng" dirty="0">
              <a:hlinkClick r:id="rId2"/>
            </a:endParaRPr>
          </a:p>
          <a:p>
            <a:r>
              <a:rPr lang="en-US" sz="1600" u="sng" dirty="0">
                <a:hlinkClick r:id="rId3" invalidUrl="http://www.humanities.mcmaster.ca/~vickup/Warriner_et_al emot ratings.csv"/>
              </a:rPr>
              <a:t>Supplementary data: This work is licensed under a </a:t>
            </a:r>
            <a:r>
              <a:rPr lang="en-US" sz="1600" u="sng" dirty="0">
                <a:hlinkClick r:id="rId4"/>
              </a:rPr>
              <a:t>Creative Commons Attribution-NonCommercial-NoDerivs 3.0 Unported License.</a:t>
            </a:r>
          </a:p>
          <a:p>
            <a:endParaRPr lang="en-US" sz="1600" u="sng" dirty="0">
              <a:hlinkClick r:id="rId4"/>
            </a:endParaRPr>
          </a:p>
          <a:p>
            <a:r>
              <a:rPr lang="en-US" b="1" dirty="0"/>
              <a:t>Ratings for 14,000 words for emotional dimensions:</a:t>
            </a:r>
          </a:p>
          <a:p>
            <a:pPr lvl="1"/>
            <a:r>
              <a:rPr lang="en-US" sz="1800" b="1" dirty="0"/>
              <a:t>valence</a:t>
            </a:r>
            <a:r>
              <a:rPr lang="en-US" sz="1800" dirty="0"/>
              <a:t> (the pleasantness of the stimulus) </a:t>
            </a:r>
          </a:p>
          <a:p>
            <a:pPr lvl="1"/>
            <a:r>
              <a:rPr lang="en-US" sz="1800" b="1" dirty="0"/>
              <a:t>arousal</a:t>
            </a:r>
            <a:r>
              <a:rPr lang="en-US" sz="1800" dirty="0"/>
              <a:t> (the intensity of emotion provoked by the stimulus)</a:t>
            </a:r>
          </a:p>
          <a:p>
            <a:pPr lvl="1"/>
            <a:r>
              <a:rPr lang="en-US" sz="1800" b="1" dirty="0"/>
              <a:t>dominance</a:t>
            </a:r>
            <a:r>
              <a:rPr lang="en-US" sz="1800" dirty="0"/>
              <a:t> (the degree of control exerted by the stimulus)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9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742950"/>
          </a:xfrm>
        </p:spPr>
        <p:txBody>
          <a:bodyPr/>
          <a:lstStyle/>
          <a:p>
            <a:r>
              <a:rPr lang="en-US" dirty="0"/>
              <a:t>Lexicon of valence, arousal, and 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90" y="1247774"/>
            <a:ext cx="8534400" cy="3800476"/>
          </a:xfrm>
        </p:spPr>
        <p:txBody>
          <a:bodyPr/>
          <a:lstStyle/>
          <a:p>
            <a:r>
              <a:rPr lang="en-US" sz="1800" b="1" dirty="0"/>
              <a:t>valence</a:t>
            </a:r>
            <a:r>
              <a:rPr lang="en-US" sz="1800" dirty="0"/>
              <a:t> (the pleasantness of the stimulus) </a:t>
            </a:r>
          </a:p>
          <a:p>
            <a:pPr marL="457200" lvl="1" indent="0">
              <a:buNone/>
            </a:pPr>
            <a:r>
              <a:rPr lang="en-US" sz="1800" dirty="0"/>
              <a:t>9: happy, pleased, satisfied, contented, hopeful </a:t>
            </a:r>
          </a:p>
          <a:p>
            <a:pPr marL="457200" lvl="1" indent="0">
              <a:buNone/>
            </a:pPr>
            <a:r>
              <a:rPr lang="en-US" sz="1800" dirty="0"/>
              <a:t>1: unhappy, annoyed, unsatisfied, melancholic, despaired, or bored </a:t>
            </a:r>
          </a:p>
          <a:p>
            <a:r>
              <a:rPr lang="en-US" sz="1800" b="1" dirty="0"/>
              <a:t>arousal</a:t>
            </a:r>
            <a:r>
              <a:rPr lang="en-US" sz="1800" dirty="0"/>
              <a:t> (the intensity of emotion provoked by the stimulus)</a:t>
            </a:r>
          </a:p>
          <a:p>
            <a:pPr marL="457200" lvl="1" indent="0">
              <a:buNone/>
            </a:pPr>
            <a:r>
              <a:rPr lang="en-US" sz="1800" dirty="0"/>
              <a:t>9: stimulated, excited, frenzied, jittery, wide-awake, or aroused</a:t>
            </a:r>
          </a:p>
          <a:p>
            <a:pPr marL="457200" lvl="1" indent="0">
              <a:buNone/>
            </a:pPr>
            <a:r>
              <a:rPr lang="en-US" sz="1800" dirty="0"/>
              <a:t>1: relaxed, calm, sluggish, dull, sleepy, or unaroused;</a:t>
            </a:r>
          </a:p>
          <a:p>
            <a:r>
              <a:rPr lang="en-US" sz="1800" b="1" dirty="0"/>
              <a:t>dominance</a:t>
            </a:r>
            <a:r>
              <a:rPr lang="en-US" sz="1800" dirty="0"/>
              <a:t> (the degree of control exerted by the stimulus) </a:t>
            </a:r>
          </a:p>
          <a:p>
            <a:pPr marL="457200" lvl="1" indent="0">
              <a:buNone/>
            </a:pPr>
            <a:r>
              <a:rPr lang="en-US" sz="1800" dirty="0"/>
              <a:t>9: in control, influential, important, dominant, autonomous, or controlling</a:t>
            </a:r>
          </a:p>
          <a:p>
            <a:pPr marL="457200" lvl="1" indent="0">
              <a:buNone/>
            </a:pPr>
            <a:r>
              <a:rPr lang="en-US" sz="1800" dirty="0"/>
              <a:t>1: controlled, influenced, cared-for, awed, submissive, or guided</a:t>
            </a:r>
          </a:p>
          <a:p>
            <a:r>
              <a:rPr lang="en-US" sz="1600" dirty="0"/>
              <a:t>Again produced by AMT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2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382000" cy="990600"/>
          </a:xfrm>
        </p:spPr>
        <p:txBody>
          <a:bodyPr/>
          <a:lstStyle/>
          <a:p>
            <a:r>
              <a:rPr lang="en-US" dirty="0"/>
              <a:t>Lexicon of valence, arousal, and dominance: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352550"/>
          <a:ext cx="8534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1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Valence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Arousal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Dominance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vacation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rampage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tornado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incredible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whistle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zucchini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skillet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conscious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dressy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concur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earthquake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4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Lexicons as features for logistic regression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Other Useful Lexicons</a:t>
            </a:r>
          </a:p>
        </p:txBody>
      </p:sp>
    </p:spTree>
    <p:extLst>
      <p:ext uri="{BB962C8B-B14F-4D97-AF65-F5344CB8AC3E}">
        <p14:creationId xmlns:p14="http://schemas.microsoft.com/office/powerpoint/2010/main" val="1609692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438150"/>
          </a:xfrm>
        </p:spPr>
        <p:txBody>
          <a:bodyPr/>
          <a:lstStyle/>
          <a:p>
            <a:r>
              <a:rPr lang="en-US" dirty="0"/>
              <a:t>Concreteness versus abstractness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7543800" cy="3333750"/>
          </a:xfrm>
        </p:spPr>
        <p:txBody>
          <a:bodyPr/>
          <a:lstStyle/>
          <a:p>
            <a:r>
              <a:rPr lang="en-US" sz="1600" dirty="0"/>
              <a:t>The degree to which the concept denoted by a word refers to a perceptible entity.</a:t>
            </a:r>
          </a:p>
          <a:p>
            <a:pPr lvl="1"/>
            <a:r>
              <a:rPr lang="en-US" sz="1200" dirty="0"/>
              <a:t>Do concrete and abstract words differ in connotation?</a:t>
            </a:r>
          </a:p>
          <a:p>
            <a:pPr lvl="1"/>
            <a:r>
              <a:rPr lang="en-US" sz="1200" dirty="0"/>
              <a:t>Storage and retrieval?</a:t>
            </a:r>
          </a:p>
          <a:p>
            <a:pPr lvl="1"/>
            <a:r>
              <a:rPr lang="en-US" sz="1200" dirty="0"/>
              <a:t>Bilingual processing?</a:t>
            </a:r>
          </a:p>
          <a:p>
            <a:pPr lvl="1"/>
            <a:r>
              <a:rPr lang="en-US" sz="1200" dirty="0"/>
              <a:t>Relevant for embodied view of cognition (</a:t>
            </a:r>
            <a:r>
              <a:rPr lang="en-US" sz="1200" dirty="0" err="1"/>
              <a:t>Barsalou</a:t>
            </a:r>
            <a:r>
              <a:rPr lang="en-US" sz="1200" dirty="0"/>
              <a:t> 1999 inter alia)</a:t>
            </a:r>
          </a:p>
          <a:p>
            <a:pPr lvl="2"/>
            <a:r>
              <a:rPr lang="en-US" sz="1200" dirty="0"/>
              <a:t>Do concrete words activate brain regions involved in relevant perception</a:t>
            </a:r>
          </a:p>
          <a:p>
            <a:r>
              <a:rPr lang="en-US" sz="1600" dirty="0" err="1"/>
              <a:t>Brysbaert</a:t>
            </a:r>
            <a:r>
              <a:rPr lang="en-US" sz="1600" dirty="0"/>
              <a:t>, M., </a:t>
            </a:r>
            <a:r>
              <a:rPr lang="en-US" sz="1600" dirty="0" err="1"/>
              <a:t>Warriner</a:t>
            </a:r>
            <a:r>
              <a:rPr lang="en-US" sz="1600" dirty="0"/>
              <a:t>, A. B., and </a:t>
            </a:r>
            <a:r>
              <a:rPr lang="en-US" sz="1600" dirty="0" err="1"/>
              <a:t>Kuperman</a:t>
            </a:r>
            <a:r>
              <a:rPr lang="en-US" sz="1600" dirty="0"/>
              <a:t>, V. (2014) </a:t>
            </a:r>
            <a:r>
              <a:rPr lang="en-US" sz="1600" u="sng" dirty="0">
                <a:hlinkClick r:id="rId2"/>
              </a:rPr>
              <a:t>Concreteness ratings for 40 thousand generally known English word lemmas </a:t>
            </a:r>
            <a:r>
              <a:rPr lang="en-US" sz="1600" i="1" u="sng" dirty="0">
                <a:hlinkClick r:id="rId2"/>
              </a:rPr>
              <a:t>Behavior Research Methods 46, 904-911.</a:t>
            </a:r>
            <a:endParaRPr lang="en-US" sz="1600" u="sng" dirty="0">
              <a:hlinkClick r:id="rId2"/>
            </a:endParaRPr>
          </a:p>
          <a:p>
            <a:r>
              <a:rPr lang="en-US" sz="1200" u="sng" dirty="0">
                <a:hlinkClick r:id="rId3"/>
              </a:rPr>
              <a:t>Supplementary data: This work is licensed under a Creative Commons Attribution-NonCommercial-NoDerivs 3.0 Unported License</a:t>
            </a:r>
            <a:r>
              <a:rPr lang="en-US" sz="1200" u="sng" dirty="0">
                <a:hlinkClick r:id="rId4"/>
              </a:rPr>
              <a:t>.</a:t>
            </a:r>
          </a:p>
          <a:p>
            <a:r>
              <a:rPr lang="en-US" sz="1600" dirty="0"/>
              <a:t>37,058 English words and 2,896 two-word expressions ( “zebra crossing” and “zoom in”), </a:t>
            </a:r>
          </a:p>
          <a:p>
            <a:r>
              <a:rPr lang="en-US" sz="1600" dirty="0"/>
              <a:t>Rating from 1 (abstract) to 5 (concrete)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1600" dirty="0"/>
              <a:t>Calibrator words: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1600" dirty="0"/>
              <a:t>shirt, infinity, gas, grasshopper, marriage, kick, polite, whistle, theory, and sugar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u="sng" dirty="0"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438150"/>
          </a:xfrm>
        </p:spPr>
        <p:txBody>
          <a:bodyPr/>
          <a:lstStyle/>
          <a:p>
            <a:r>
              <a:rPr lang="en-US" dirty="0"/>
              <a:t>Concreteness versus abstractness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10600" cy="3333750"/>
          </a:xfrm>
        </p:spPr>
        <p:txBody>
          <a:bodyPr/>
          <a:lstStyle/>
          <a:p>
            <a:r>
              <a:rPr lang="en-US" sz="1600" dirty="0" err="1"/>
              <a:t>Brysbaert</a:t>
            </a:r>
            <a:r>
              <a:rPr lang="en-US" sz="1600" dirty="0"/>
              <a:t>, M., </a:t>
            </a:r>
            <a:r>
              <a:rPr lang="en-US" sz="1600" dirty="0" err="1"/>
              <a:t>Warriner</a:t>
            </a:r>
            <a:r>
              <a:rPr lang="en-US" sz="1600" dirty="0"/>
              <a:t>, A. B., and </a:t>
            </a:r>
            <a:r>
              <a:rPr lang="en-US" sz="1600" dirty="0" err="1"/>
              <a:t>Kuperman</a:t>
            </a:r>
            <a:r>
              <a:rPr lang="en-US" sz="1600" dirty="0"/>
              <a:t>, V. (2014) </a:t>
            </a:r>
            <a:r>
              <a:rPr lang="en-US" sz="1600" u="sng" dirty="0">
                <a:hlinkClick r:id="rId2"/>
              </a:rPr>
              <a:t>Concreteness ratings for 40 thousand generally known English word lemmas </a:t>
            </a:r>
            <a:r>
              <a:rPr lang="en-US" sz="1600" i="1" u="sng" dirty="0">
                <a:hlinkClick r:id="rId2"/>
              </a:rPr>
              <a:t>Behavior Research Methods 46, 904-911.</a:t>
            </a:r>
            <a:endParaRPr lang="en-US" sz="1600" u="sng" dirty="0">
              <a:hlinkClick r:id="rId2"/>
            </a:endParaRPr>
          </a:p>
          <a:p>
            <a:r>
              <a:rPr lang="en-US" sz="1200" u="sng" dirty="0">
                <a:hlinkClick r:id="rId3"/>
              </a:rPr>
              <a:t>Supplementary data: This work is licensed under a Creative Commons Attribution-NonCommercial-NoDerivs 3.0 Unported License</a:t>
            </a:r>
            <a:r>
              <a:rPr lang="en-US" sz="1200" u="sng" dirty="0">
                <a:hlinkClick r:id="rId4"/>
              </a:rPr>
              <a:t>.</a:t>
            </a:r>
          </a:p>
          <a:p>
            <a:r>
              <a:rPr lang="en-US" sz="1800" dirty="0"/>
              <a:t>Some example ratings from the final dataset of 40,000 words and phrases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banana 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bathrobe 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bagel 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brisk 2.5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badass 2.5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basically 1.32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belief 1.19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although 1.07</a:t>
            </a:r>
          </a:p>
          <a:p>
            <a:endParaRPr lang="en-US" sz="1600" dirty="0"/>
          </a:p>
          <a:p>
            <a:endParaRPr lang="en-US" sz="1600" u="sng" dirty="0"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9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Lexicons as features for logistic regression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Using the lexicons to detect affect</a:t>
            </a:r>
          </a:p>
        </p:txBody>
      </p:sp>
    </p:spTree>
    <p:extLst>
      <p:ext uri="{BB962C8B-B14F-4D97-AF65-F5344CB8AC3E}">
        <p14:creationId xmlns:p14="http://schemas.microsoft.com/office/powerpoint/2010/main" val="1096568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71550"/>
          </a:xfrm>
        </p:spPr>
        <p:txBody>
          <a:bodyPr/>
          <a:lstStyle/>
          <a:p>
            <a:r>
              <a:rPr lang="en-US" dirty="0"/>
              <a:t>Lexicons for detecting document affect:</a:t>
            </a:r>
            <a:br>
              <a:rPr lang="en-US" dirty="0"/>
            </a:br>
            <a:r>
              <a:rPr lang="en-US" dirty="0"/>
              <a:t>Simplest unsupervised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5950"/>
            <a:ext cx="8534400" cy="2800350"/>
          </a:xfrm>
        </p:spPr>
        <p:txBody>
          <a:bodyPr/>
          <a:lstStyle/>
          <a:p>
            <a:r>
              <a:rPr lang="en-US" dirty="0"/>
              <a:t>Sentiment:</a:t>
            </a:r>
          </a:p>
          <a:p>
            <a:pPr lvl="1"/>
            <a:r>
              <a:rPr lang="en-US" dirty="0"/>
              <a:t>Sum the weights of each positive word in the document</a:t>
            </a:r>
          </a:p>
          <a:p>
            <a:pPr lvl="1"/>
            <a:r>
              <a:rPr lang="en-US" dirty="0"/>
              <a:t>Sum the weights of each negative word in the document</a:t>
            </a:r>
          </a:p>
          <a:p>
            <a:pPr lvl="1"/>
            <a:r>
              <a:rPr lang="en-US" dirty="0"/>
              <a:t>Choose whichever value (positive or negative)  has higher sum</a:t>
            </a:r>
          </a:p>
          <a:p>
            <a:r>
              <a:rPr lang="en-US" dirty="0"/>
              <a:t>Emotion:</a:t>
            </a:r>
          </a:p>
          <a:p>
            <a:pPr lvl="1"/>
            <a:r>
              <a:rPr lang="en-US" dirty="0"/>
              <a:t>Do the same for each emotion lexicon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Memory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 regression has two phases: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Training</a:t>
            </a:r>
            <a:r>
              <a:rPr lang="en-US" dirty="0"/>
              <a:t>: we train the system (specifically the weights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 smtClean="0"/>
              <a:t>bias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using stochastic gradient descent and the cross-entropy loss</a:t>
            </a:r>
            <a:r>
              <a:rPr lang="en-US" dirty="0"/>
              <a:t>.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Test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Given</a:t>
            </a:r>
            <a:r>
              <a:rPr lang="en-US" dirty="0"/>
              <a:t> a test example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we compute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y</a:t>
            </a:r>
            <a:r>
              <a:rPr lang="en-US" dirty="0" err="1">
                <a:solidFill>
                  <a:srgbClr val="FF0000"/>
                </a:solidFill>
              </a:rPr>
              <a:t>|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return</a:t>
            </a:r>
            <a:r>
              <a:rPr lang="en-US" dirty="0"/>
              <a:t> the higher probability label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</a:rPr>
              <a:t>= 1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</a:rPr>
              <a:t>= 0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71550"/>
          </a:xfrm>
        </p:spPr>
        <p:txBody>
          <a:bodyPr/>
          <a:lstStyle/>
          <a:p>
            <a:r>
              <a:rPr lang="en-US" dirty="0"/>
              <a:t>Lexicons for detecting document affect:</a:t>
            </a:r>
            <a:br>
              <a:rPr lang="en-US" dirty="0"/>
            </a:br>
            <a:r>
              <a:rPr lang="en-US" dirty="0"/>
              <a:t>Simplest unsupervised method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12A7FBE-9F43-3A4D-B118-6DA188F38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148"/>
          <a:stretch/>
        </p:blipFill>
        <p:spPr>
          <a:xfrm>
            <a:off x="914400" y="1657350"/>
            <a:ext cx="6663343" cy="2143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03656F-0BBA-BB4F-82D8-E2DAB58861D7}"/>
              </a:ext>
            </a:extLst>
          </p:cNvPr>
          <p:cNvSpPr txBox="1"/>
          <p:nvPr/>
        </p:nvSpPr>
        <p:spPr>
          <a:xfrm>
            <a:off x="1752600" y="4122320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Sentiment = +   if   f+ &gt; f-</a:t>
            </a:r>
          </a:p>
        </p:txBody>
      </p:sp>
    </p:spTree>
    <p:extLst>
      <p:ext uri="{BB962C8B-B14F-4D97-AF65-F5344CB8AC3E}">
        <p14:creationId xmlns:p14="http://schemas.microsoft.com/office/powerpoint/2010/main" val="356719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71550"/>
          </a:xfrm>
        </p:spPr>
        <p:txBody>
          <a:bodyPr/>
          <a:lstStyle/>
          <a:p>
            <a:r>
              <a:rPr lang="en-US" dirty="0"/>
              <a:t>Lexicons for detecting document affect:</a:t>
            </a:r>
            <a:br>
              <a:rPr lang="en-US" dirty="0"/>
            </a:br>
            <a:r>
              <a:rPr lang="en-US" dirty="0"/>
              <a:t>Slightly more complex unsupervised method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12A7FBE-9F43-3A4D-B118-6DA188F38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148"/>
          <a:stretch/>
        </p:blipFill>
        <p:spPr>
          <a:xfrm>
            <a:off x="1600200" y="1647825"/>
            <a:ext cx="5004911" cy="1609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B0019AB3-602F-C64D-83FB-9F6DA5231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831" t="49597" r="17831" b="-334"/>
          <a:stretch/>
        </p:blipFill>
        <p:spPr bwMode="auto">
          <a:xfrm>
            <a:off x="1700689" y="3409950"/>
            <a:ext cx="500491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19390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4398"/>
            <a:ext cx="7848600" cy="727152"/>
          </a:xfrm>
        </p:spPr>
        <p:txBody>
          <a:bodyPr/>
          <a:lstStyle/>
          <a:p>
            <a:r>
              <a:rPr lang="en-US"/>
              <a:t>Lexicons for detecting document affect:</a:t>
            </a:r>
            <a:br>
              <a:rPr lang="en-US"/>
            </a:br>
            <a:r>
              <a:rPr lang="en-US"/>
              <a:t>Simplest supervised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051"/>
            <a:ext cx="8534400" cy="3333750"/>
          </a:xfrm>
        </p:spPr>
        <p:txBody>
          <a:bodyPr/>
          <a:lstStyle/>
          <a:p>
            <a:r>
              <a:rPr lang="en-US" dirty="0"/>
              <a:t>Build a classifier</a:t>
            </a:r>
          </a:p>
          <a:p>
            <a:pPr lvl="1"/>
            <a:r>
              <a:rPr lang="en-US" dirty="0"/>
              <a:t>Predict sentiment (or emotion, or </a:t>
            </a:r>
            <a:r>
              <a:rPr lang="en-US" dirty="0" err="1"/>
              <a:t>etc</a:t>
            </a:r>
            <a:r>
              <a:rPr lang="en-US" dirty="0"/>
              <a:t>) given features</a:t>
            </a:r>
          </a:p>
          <a:p>
            <a:pPr lvl="1"/>
            <a:r>
              <a:rPr lang="en-US" dirty="0"/>
              <a:t>Use “counts of lexicon categories” as a features</a:t>
            </a:r>
          </a:p>
          <a:p>
            <a:pPr lvl="2"/>
            <a:r>
              <a:rPr lang="en-US" dirty="0"/>
              <a:t>LIWC category “cognition” had count of 7</a:t>
            </a:r>
          </a:p>
          <a:p>
            <a:pPr lvl="2"/>
            <a:r>
              <a:rPr lang="en-US" dirty="0"/>
              <a:t>NRC Emotion category “anticipation” had count of 2</a:t>
            </a:r>
          </a:p>
          <a:p>
            <a:r>
              <a:rPr lang="en-US" dirty="0"/>
              <a:t>Baseline</a:t>
            </a:r>
          </a:p>
          <a:p>
            <a:pPr lvl="1"/>
            <a:r>
              <a:rPr lang="en-US" dirty="0"/>
              <a:t>Use counts of </a:t>
            </a:r>
            <a:r>
              <a:rPr lang="en-US" b="1" dirty="0"/>
              <a:t>all</a:t>
            </a:r>
            <a:r>
              <a:rPr lang="en-US" dirty="0"/>
              <a:t> the words and bigrams in the training set</a:t>
            </a:r>
          </a:p>
          <a:p>
            <a:pPr lvl="2"/>
            <a:r>
              <a:rPr lang="en-US" dirty="0"/>
              <a:t>Like the naïve </a:t>
            </a:r>
            <a:r>
              <a:rPr lang="en-US" dirty="0" err="1"/>
              <a:t>bayes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This is hard to beat</a:t>
            </a:r>
          </a:p>
          <a:p>
            <a:pPr lvl="1"/>
            <a:r>
              <a:rPr lang="en-US" dirty="0"/>
              <a:t>But only works if the training and test sets are very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 the sigmoid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sz="2200" dirty="0"/>
              <a:t>Consider a single input </a:t>
            </a:r>
            <a:r>
              <a:rPr lang="en-US" sz="2200" dirty="0">
                <a:solidFill>
                  <a:srgbClr val="FF0000"/>
                </a:solidFill>
              </a:rPr>
              <a:t>observation </a:t>
            </a:r>
            <a:r>
              <a:rPr lang="en-US" sz="2200" i="1" dirty="0">
                <a:solidFill>
                  <a:srgbClr val="FF0000"/>
                </a:solidFill>
              </a:rPr>
              <a:t>x</a:t>
            </a:r>
            <a:r>
              <a:rPr lang="en-US" sz="2200" dirty="0"/>
              <a:t>, </a:t>
            </a:r>
            <a:r>
              <a:rPr lang="en-US" sz="2200" dirty="0" smtClean="0"/>
              <a:t>and its </a:t>
            </a:r>
            <a:r>
              <a:rPr lang="en-US" sz="2200" dirty="0">
                <a:solidFill>
                  <a:srgbClr val="FF0000"/>
                </a:solidFill>
              </a:rPr>
              <a:t>vector of features </a:t>
            </a:r>
            <a:r>
              <a:rPr lang="en-US" sz="2200" dirty="0" smtClean="0">
                <a:solidFill>
                  <a:srgbClr val="FF0000"/>
                </a:solidFill>
              </a:rPr>
              <a:t>as [</a:t>
            </a:r>
            <a:r>
              <a:rPr lang="en-US" sz="2200" i="1" dirty="0">
                <a:solidFill>
                  <a:srgbClr val="FF0000"/>
                </a:solidFill>
              </a:rPr>
              <a:t>x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,</a:t>
            </a:r>
            <a:r>
              <a:rPr lang="en-US" sz="2200" i="1" dirty="0">
                <a:solidFill>
                  <a:srgbClr val="FF0000"/>
                </a:solidFill>
              </a:rPr>
              <a:t>x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,...,</a:t>
            </a:r>
            <a:r>
              <a:rPr lang="en-US" sz="2200" i="1" dirty="0" err="1">
                <a:solidFill>
                  <a:srgbClr val="FF0000"/>
                </a:solidFill>
              </a:rPr>
              <a:t>x</a:t>
            </a:r>
            <a:r>
              <a:rPr lang="en-US" sz="2200" i="1" baseline="-25000" dirty="0" err="1">
                <a:solidFill>
                  <a:srgbClr val="FF0000"/>
                </a:solidFill>
              </a:rPr>
              <a:t>n</a:t>
            </a:r>
            <a:r>
              <a:rPr lang="en-US" sz="2200" dirty="0" smtClean="0">
                <a:solidFill>
                  <a:srgbClr val="FF0000"/>
                </a:solidFill>
              </a:rPr>
              <a:t>]</a:t>
            </a:r>
            <a:r>
              <a:rPr lang="en-US" sz="2200" dirty="0" smtClean="0"/>
              <a:t>. </a:t>
            </a:r>
            <a:r>
              <a:rPr lang="en-US" sz="2200" dirty="0"/>
              <a:t>The </a:t>
            </a:r>
            <a:r>
              <a:rPr lang="en-US" sz="2200" dirty="0" smtClean="0"/>
              <a:t>classifier </a:t>
            </a:r>
            <a:r>
              <a:rPr lang="en-US" sz="2200" dirty="0"/>
              <a:t>output </a:t>
            </a:r>
            <a:r>
              <a:rPr lang="en-US" sz="2200" i="1" dirty="0">
                <a:solidFill>
                  <a:srgbClr val="FF0000"/>
                </a:solidFill>
              </a:rPr>
              <a:t>y </a:t>
            </a:r>
            <a:r>
              <a:rPr lang="en-US" sz="2200" dirty="0">
                <a:solidFill>
                  <a:srgbClr val="FF0000"/>
                </a:solidFill>
              </a:rPr>
              <a:t>can be 1</a:t>
            </a:r>
            <a:r>
              <a:rPr lang="en-US" sz="2200" dirty="0"/>
              <a:t> (meaning the observation </a:t>
            </a:r>
            <a:r>
              <a:rPr lang="en-US" sz="2200" dirty="0" smtClean="0"/>
              <a:t>x is </a:t>
            </a:r>
            <a:r>
              <a:rPr lang="en-US" sz="2200" dirty="0"/>
              <a:t>a member of the class) </a:t>
            </a:r>
            <a:r>
              <a:rPr lang="en-US" sz="2200" dirty="0">
                <a:solidFill>
                  <a:srgbClr val="FF0000"/>
                </a:solidFill>
              </a:rPr>
              <a:t>or 0</a:t>
            </a:r>
            <a:r>
              <a:rPr lang="en-US" sz="2200" dirty="0"/>
              <a:t> (the observation </a:t>
            </a:r>
            <a:r>
              <a:rPr lang="en-US" sz="2200" dirty="0" smtClean="0"/>
              <a:t>x is </a:t>
            </a:r>
            <a:r>
              <a:rPr lang="en-US" sz="2200" dirty="0"/>
              <a:t>not a member of the class). </a:t>
            </a:r>
            <a:r>
              <a:rPr lang="en-US" sz="2200" dirty="0" smtClean="0"/>
              <a:t>The </a:t>
            </a:r>
            <a:r>
              <a:rPr lang="en-US" sz="2200" dirty="0"/>
              <a:t>features </a:t>
            </a:r>
            <a:r>
              <a:rPr lang="en-US" sz="2200" dirty="0" smtClean="0"/>
              <a:t>can represent </a:t>
            </a:r>
            <a:r>
              <a:rPr lang="en-US" sz="2200" dirty="0"/>
              <a:t>counts of words in a </a:t>
            </a:r>
            <a:r>
              <a:rPr lang="en-US" sz="2200" dirty="0" smtClean="0"/>
              <a:t>document.</a:t>
            </a:r>
          </a:p>
          <a:p>
            <a:r>
              <a:rPr lang="en-US" sz="2200" dirty="0"/>
              <a:t>Logistic regression solves this task by </a:t>
            </a:r>
            <a:r>
              <a:rPr lang="en-US" sz="2200" dirty="0" smtClean="0"/>
              <a:t>learning, </a:t>
            </a:r>
            <a:r>
              <a:rPr lang="en-US" sz="2200" dirty="0"/>
              <a:t>from a training set, </a:t>
            </a:r>
            <a:r>
              <a:rPr lang="en-US" sz="2200" dirty="0">
                <a:solidFill>
                  <a:srgbClr val="FF0000"/>
                </a:solidFill>
              </a:rPr>
              <a:t>a vector of weights and a bias term</a:t>
            </a:r>
            <a:r>
              <a:rPr lang="en-US" sz="2200" dirty="0"/>
              <a:t>. Each </a:t>
            </a:r>
            <a:r>
              <a:rPr lang="en-US" sz="2200" dirty="0">
                <a:solidFill>
                  <a:srgbClr val="FF0000"/>
                </a:solidFill>
              </a:rPr>
              <a:t>weight </a:t>
            </a:r>
            <a:r>
              <a:rPr lang="en-US" sz="2200" i="1" dirty="0" err="1">
                <a:solidFill>
                  <a:srgbClr val="FF0000"/>
                </a:solidFill>
              </a:rPr>
              <a:t>w</a:t>
            </a:r>
            <a:r>
              <a:rPr lang="en-US" sz="2200" i="1" baseline="-25000" dirty="0" err="1">
                <a:solidFill>
                  <a:srgbClr val="FF0000"/>
                </a:solidFill>
              </a:rPr>
              <a:t>i</a:t>
            </a:r>
            <a:r>
              <a:rPr lang="en-US" sz="2200" i="1" dirty="0"/>
              <a:t> </a:t>
            </a:r>
            <a:r>
              <a:rPr lang="en-US" sz="2200" dirty="0"/>
              <a:t>is a real number, and is </a:t>
            </a:r>
            <a:r>
              <a:rPr lang="en-US" sz="2200" dirty="0">
                <a:solidFill>
                  <a:srgbClr val="FF0000"/>
                </a:solidFill>
              </a:rPr>
              <a:t>associated with one of the input features </a:t>
            </a:r>
            <a:r>
              <a:rPr lang="en-US" sz="2200" i="1" dirty="0">
                <a:solidFill>
                  <a:srgbClr val="FF0000"/>
                </a:solidFill>
              </a:rPr>
              <a:t>x</a:t>
            </a:r>
            <a:r>
              <a:rPr lang="en-US" sz="2200" i="1" baseline="-25000" dirty="0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r>
              <a:rPr lang="en-US" sz="2200" dirty="0"/>
              <a:t> </a:t>
            </a:r>
            <a:r>
              <a:rPr lang="en-US" sz="2200" dirty="0" smtClean="0"/>
              <a:t>The </a:t>
            </a:r>
            <a:r>
              <a:rPr lang="en-US" sz="2200" dirty="0">
                <a:solidFill>
                  <a:srgbClr val="FF0000"/>
                </a:solidFill>
              </a:rPr>
              <a:t>bias term</a:t>
            </a:r>
            <a:r>
              <a:rPr lang="en-US" sz="2200" dirty="0"/>
              <a:t>, also called the intercept, is another real number that’s </a:t>
            </a:r>
            <a:r>
              <a:rPr lang="en-US" sz="2200" dirty="0">
                <a:solidFill>
                  <a:srgbClr val="FF0000"/>
                </a:solidFill>
              </a:rPr>
              <a:t>added to the weighted inputs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29333</TotalTime>
  <Words>5288</Words>
  <Application>Microsoft Macintosh PowerPoint</Application>
  <PresentationFormat>On-screen Show (16:9)</PresentationFormat>
  <Paragraphs>612</Paragraphs>
  <Slides>82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NLP-jurafsky</vt:lpstr>
      <vt:lpstr>Equation</vt:lpstr>
      <vt:lpstr>Logistic Regression</vt:lpstr>
      <vt:lpstr>Overview</vt:lpstr>
      <vt:lpstr>Overview</vt:lpstr>
      <vt:lpstr>Background:</vt:lpstr>
      <vt:lpstr>         Generative and           Discriminative                  Classifiers: </vt:lpstr>
      <vt:lpstr>         Generative and           Discriminative                  Classifiers: </vt:lpstr>
      <vt:lpstr>Components of a probabilistic ML classifier </vt:lpstr>
      <vt:lpstr>A Memory Flash</vt:lpstr>
      <vt:lpstr>Classification: the sigmoid </vt:lpstr>
      <vt:lpstr>Classification: the sigmoid </vt:lpstr>
      <vt:lpstr>Classification: the sigmoid </vt:lpstr>
      <vt:lpstr>Classification: the sigmoid </vt:lpstr>
      <vt:lpstr>Classification: the sigmoid </vt:lpstr>
      <vt:lpstr>Classification: the sigmoid </vt:lpstr>
      <vt:lpstr>Example: sentiment classification </vt:lpstr>
      <vt:lpstr>Example: sentiment classification </vt:lpstr>
      <vt:lpstr>Example: sentiment classification </vt:lpstr>
      <vt:lpstr>Example: sentiment classification </vt:lpstr>
      <vt:lpstr>Example: sentiment classification </vt:lpstr>
      <vt:lpstr>Learning in Logistic Regression</vt:lpstr>
      <vt:lpstr>The cross-entropy loss function </vt:lpstr>
      <vt:lpstr>The cross-entropy loss function </vt:lpstr>
      <vt:lpstr>The cross-entropy loss function </vt:lpstr>
      <vt:lpstr>The cross-entropy loss function </vt:lpstr>
      <vt:lpstr>The cross-entropy loss function </vt:lpstr>
      <vt:lpstr>The cross-entropy loss function </vt:lpstr>
      <vt:lpstr>The cross-entropy loss function </vt:lpstr>
      <vt:lpstr>Gradient Descent: Our Goal</vt:lpstr>
      <vt:lpstr>Gradient Descent: For One Scalar Variable</vt:lpstr>
      <vt:lpstr>Gradient Descent: For One Scalar Variable</vt:lpstr>
      <vt:lpstr>Gradient Descent: How Much To Move</vt:lpstr>
      <vt:lpstr>Gradient Descent: For N Dimensional Space</vt:lpstr>
      <vt:lpstr>Gradient Descent: Updating θ</vt:lpstr>
      <vt:lpstr>Gradient Descent: Derivation</vt:lpstr>
      <vt:lpstr>Gradient Descent: For Entire Data Set</vt:lpstr>
      <vt:lpstr>Stochastic Gradient Descent Algorithm</vt:lpstr>
      <vt:lpstr>Working through an example </vt:lpstr>
      <vt:lpstr>An example…</vt:lpstr>
      <vt:lpstr>Overfitting/Regularization</vt:lpstr>
      <vt:lpstr>Overfitting/Regularization</vt:lpstr>
      <vt:lpstr>Overfitting/Regularization</vt:lpstr>
      <vt:lpstr>Overfitting/Regularization</vt:lpstr>
      <vt:lpstr>Overfitting/Regularization</vt:lpstr>
      <vt:lpstr>Overfitting/Regularization</vt:lpstr>
      <vt:lpstr>Overfitting/Regularization</vt:lpstr>
      <vt:lpstr>Overfitting/Regularization</vt:lpstr>
      <vt:lpstr>Homework # 1 (a)</vt:lpstr>
      <vt:lpstr>Multinomial logistic regression</vt:lpstr>
      <vt:lpstr>Multinomial logistic regression</vt:lpstr>
      <vt:lpstr>Multinomial logistic regression</vt:lpstr>
      <vt:lpstr>Features in Multinomial Logistic Regression</vt:lpstr>
      <vt:lpstr>Learning in Multinomial Logistic Regression </vt:lpstr>
      <vt:lpstr>Learning in Multinomial Logistic Regression </vt:lpstr>
      <vt:lpstr>Homework # 1(b)</vt:lpstr>
      <vt:lpstr>Sources to be read</vt:lpstr>
      <vt:lpstr>Lexicons as Features for Logistic Regression</vt:lpstr>
      <vt:lpstr>The General Inquirer</vt:lpstr>
      <vt:lpstr>LIWC (Linguistic Inquiry and Word Count)</vt:lpstr>
      <vt:lpstr>MPQA Subjectivity Cues Lexicon</vt:lpstr>
      <vt:lpstr>PowerPoint Presentation</vt:lpstr>
      <vt:lpstr>Bing Liu Opinion Lexicon</vt:lpstr>
      <vt:lpstr>Lexicons as Features for Logistic Regression</vt:lpstr>
      <vt:lpstr>Scherer’s typology of affective states</vt:lpstr>
      <vt:lpstr>Two families of theories of emotion</vt:lpstr>
      <vt:lpstr>PowerPoint Presentation</vt:lpstr>
      <vt:lpstr>Valence/Arousal Dimensions</vt:lpstr>
      <vt:lpstr>Atomic units vs. Dimensions</vt:lpstr>
      <vt:lpstr>One emotion lexicon from each paradigm!</vt:lpstr>
      <vt:lpstr>Plutchick’s wheel of emotion</vt:lpstr>
      <vt:lpstr>NRC Word-Emotion Association Lexicon</vt:lpstr>
      <vt:lpstr>The AMT Hit</vt:lpstr>
      <vt:lpstr>Lexicon of valence, arousal, and dominance</vt:lpstr>
      <vt:lpstr>Lexicon of valence, arousal, and dominance</vt:lpstr>
      <vt:lpstr>Lexicon of valence, arousal, and dominance: Examples</vt:lpstr>
      <vt:lpstr>Lexicons as features for logistic regression</vt:lpstr>
      <vt:lpstr>Concreteness versus abstractness</vt:lpstr>
      <vt:lpstr>Concreteness versus abstractness</vt:lpstr>
      <vt:lpstr>Lexicons as features for logistic regression</vt:lpstr>
      <vt:lpstr>Lexicons for detecting document affect: Simplest unsupervised method</vt:lpstr>
      <vt:lpstr>Lexicons for detecting document affect: Simplest unsupervised method</vt:lpstr>
      <vt:lpstr>Lexicons for detecting document affect: Slightly more complex unsupervised method</vt:lpstr>
      <vt:lpstr>Lexicons for detecting document affect: Simplest supervised method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.Qaisar Abbas</cp:lastModifiedBy>
  <cp:revision>657</cp:revision>
  <cp:lastPrinted>2012-03-27T19:39:52Z</cp:lastPrinted>
  <dcterms:created xsi:type="dcterms:W3CDTF">2010-04-19T15:31:24Z</dcterms:created>
  <dcterms:modified xsi:type="dcterms:W3CDTF">2019-11-06T10:15:26Z</dcterms:modified>
</cp:coreProperties>
</file>