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39"/>
  </p:notesMasterIdLst>
  <p:handoutMasterIdLst>
    <p:handoutMasterId r:id="rId40"/>
  </p:handout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00FF"/>
    <a:srgbClr val="FF0066"/>
    <a:srgbClr val="008000"/>
    <a:srgbClr val="D60093"/>
    <a:srgbClr val="33CC33"/>
    <a:srgbClr val="FF0000"/>
    <a:srgbClr val="CC0066"/>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19" autoAdjust="0"/>
    <p:restoredTop sz="97697" autoAdjust="0"/>
  </p:normalViewPr>
  <p:slideViewPr>
    <p:cSldViewPr>
      <p:cViewPr varScale="1">
        <p:scale>
          <a:sx n="92" d="100"/>
          <a:sy n="92" d="100"/>
        </p:scale>
        <p:origin x="-1288" y="-96"/>
      </p:cViewPr>
      <p:guideLst>
        <p:guide orient="horz" pos="2160"/>
        <p:guide pos="2880"/>
      </p:guideLst>
    </p:cSldViewPr>
  </p:slideViewPr>
  <p:notesTextViewPr>
    <p:cViewPr>
      <p:scale>
        <a:sx n="100" d="100"/>
        <a:sy n="100" d="100"/>
      </p:scale>
      <p:origin x="0" y="0"/>
    </p:cViewPr>
  </p:notesTextViewPr>
  <p:sorterViewPr>
    <p:cViewPr>
      <p:scale>
        <a:sx n="51" d="100"/>
        <a:sy n="51" d="100"/>
      </p:scale>
      <p:origin x="0" y="3768"/>
    </p:cViewPr>
  </p:sorterViewPr>
  <p:notesViewPr>
    <p:cSldViewPr>
      <p:cViewPr varScale="1">
        <p:scale>
          <a:sx n="53" d="100"/>
          <a:sy n="53" d="100"/>
        </p:scale>
        <p:origin x="-1836" y="-8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30" tIns="45715" rIns="91430" bIns="45715" rtlCol="0"/>
          <a:lstStyle>
            <a:lvl1pPr algn="r">
              <a:defRPr sz="1200"/>
            </a:lvl1pPr>
          </a:lstStyle>
          <a:p>
            <a:fld id="{702079B9-8200-5B4C-835C-1729D9022A00}" type="datetime1">
              <a:rPr lang="en-US" smtClean="0"/>
              <a:t>21/01/20</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30" tIns="45715" rIns="91430" bIns="45715" rtlCol="0" anchor="b"/>
          <a:lstStyle>
            <a:lvl1pPr algn="r">
              <a:defRPr sz="1200"/>
            </a:lvl1pPr>
          </a:lstStyle>
          <a:p>
            <a:fld id="{BD5F390F-F66B-4732-9C46-6C80D0575FA0}" type="slidenum">
              <a:rPr lang="en-US" smtClean="0"/>
              <a:pPr/>
              <a:t>‹#›</a:t>
            </a:fld>
            <a:endParaRPr lang="en-US"/>
          </a:p>
        </p:txBody>
      </p:sp>
    </p:spTree>
    <p:extLst>
      <p:ext uri="{BB962C8B-B14F-4D97-AF65-F5344CB8AC3E}">
        <p14:creationId xmlns:p14="http://schemas.microsoft.com/office/powerpoint/2010/main" val="7064960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1" tIns="48326" rIns="96651" bIns="48326" rtlCol="0"/>
          <a:lstStyle>
            <a:lvl1pPr algn="l">
              <a:defRPr sz="13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651" tIns="48326" rIns="96651" bIns="48326" rtlCol="0"/>
          <a:lstStyle>
            <a:lvl1pPr algn="r">
              <a:defRPr sz="1300"/>
            </a:lvl1pPr>
          </a:lstStyle>
          <a:p>
            <a:fld id="{F21177D8-D740-984C-BF6C-AE9E935F358B}" type="datetime1">
              <a:rPr lang="en-US" smtClean="0"/>
              <a:t>21/01/20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1" tIns="48326" rIns="96651" bIns="48326"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6" rIns="96651" bIns="483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51" tIns="48326" rIns="96651" bIns="48326"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51" tIns="48326" rIns="96651" bIns="48326" rtlCol="0" anchor="b"/>
          <a:lstStyle>
            <a:lvl1pPr algn="r">
              <a:defRPr sz="1300"/>
            </a:lvl1pPr>
          </a:lstStyle>
          <a:p>
            <a:fld id="{EE707532-839C-41A2-9E71-D5288AEAE66A}" type="slidenum">
              <a:rPr lang="en-US" smtClean="0"/>
              <a:pPr/>
              <a:t>‹#›</a:t>
            </a:fld>
            <a:endParaRPr lang="en-US"/>
          </a:p>
        </p:txBody>
      </p:sp>
    </p:spTree>
    <p:extLst>
      <p:ext uri="{BB962C8B-B14F-4D97-AF65-F5344CB8AC3E}">
        <p14:creationId xmlns:p14="http://schemas.microsoft.com/office/powerpoint/2010/main" val="27866497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1</a:t>
            </a:fld>
            <a:endParaRPr lang="en-US" dirty="0"/>
          </a:p>
        </p:txBody>
      </p:sp>
    </p:spTree>
    <p:extLst>
      <p:ext uri="{BB962C8B-B14F-4D97-AF65-F5344CB8AC3E}">
        <p14:creationId xmlns:p14="http://schemas.microsoft.com/office/powerpoint/2010/main" val="1350895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07532-839C-41A2-9E71-D5288AEAE66A}" type="slidenum">
              <a:rPr lang="en-US" smtClean="0"/>
              <a:pPr/>
              <a:t>7</a:t>
            </a:fld>
            <a:endParaRPr lang="en-US"/>
          </a:p>
        </p:txBody>
      </p:sp>
    </p:spTree>
    <p:extLst>
      <p:ext uri="{BB962C8B-B14F-4D97-AF65-F5344CB8AC3E}">
        <p14:creationId xmlns:p14="http://schemas.microsoft.com/office/powerpoint/2010/main" val="3857082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latin typeface="Times New Roman"/>
                <a:cs typeface="Times New Roman"/>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Times New Roman"/>
                <a:cs typeface="Times New Roman"/>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771B2-D7F7-364E-B6F3-F7FE93606BCE}" type="slidenum">
              <a:rPr lang="en-US" smtClean="0"/>
              <a:t>‹#›</a:t>
            </a:fld>
            <a:endParaRPr lang="en-US"/>
          </a:p>
        </p:txBody>
      </p:sp>
      <p:sp>
        <p:nvSpPr>
          <p:cNvPr id="11" name="Rectangle 10"/>
          <p:cNvSpPr/>
          <p:nvPr userDrawn="1"/>
        </p:nvSpPr>
        <p:spPr>
          <a:xfrm rot="16200000">
            <a:off x="-3406514" y="3331563"/>
            <a:ext cx="6858002" cy="1948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rot="16200000" flipV="1">
            <a:off x="-3299855" y="3421128"/>
            <a:ext cx="6858003"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38412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Times New Roman"/>
                <a:cs typeface="Times New Roman"/>
              </a:defRPr>
            </a:lvl1pPr>
            <a:lvl2pPr>
              <a:defRPr>
                <a:latin typeface="Times New Roman"/>
                <a:cs typeface="Times New Roman"/>
              </a:defRPr>
            </a:lvl2pPr>
            <a:lvl3pPr>
              <a:defRPr>
                <a:latin typeface="Times New Roman"/>
                <a:cs typeface="Times New Roman"/>
              </a:defRPr>
            </a:lvl3pPr>
            <a:lvl4pPr>
              <a:defRPr>
                <a:latin typeface="Times New Roman"/>
                <a:cs typeface="Times New Roman"/>
              </a:defRPr>
            </a:lvl4pPr>
            <a:lvl5pPr>
              <a:defRPr>
                <a:latin typeface="Times New Roman"/>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764639" y="6705600"/>
            <a:ext cx="3617103" cy="119311"/>
          </a:xfrm>
        </p:spPr>
        <p:txBody>
          <a:bodyPr/>
          <a:lstStyle>
            <a:lvl1pPr>
              <a:defRPr sz="800">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418468667"/>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latin typeface="Times New Roman"/>
                <a:cs typeface="Times New Roman"/>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Times New Roman"/>
                <a:cs typeface="Times New Roman"/>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p>
            <a:fld id="{D07771B2-D7F7-364E-B6F3-F7FE93606BCE}"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rot="16200000">
            <a:off x="-3414009" y="3339058"/>
            <a:ext cx="6858002" cy="179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rot="16200000" flipV="1">
            <a:off x="-3329835" y="3406138"/>
            <a:ext cx="6858003"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56283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lvl1pPr>
              <a:defRPr>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lvl1pPr>
              <a:defRPr>
                <a:latin typeface="Times New Roman"/>
                <a:cs typeface="Times New Roman"/>
              </a:defRPr>
            </a:lvl1pPr>
            <a:lvl2pPr>
              <a:defRPr>
                <a:latin typeface="Times New Roman"/>
                <a:cs typeface="Times New Roman"/>
              </a:defRPr>
            </a:lvl2pPr>
            <a:lvl3pPr>
              <a:defRPr>
                <a:latin typeface="Times New Roman"/>
                <a:cs typeface="Times New Roman"/>
              </a:defRPr>
            </a:lvl3pPr>
            <a:lvl4pPr>
              <a:defRPr>
                <a:latin typeface="Times New Roman"/>
                <a:cs typeface="Times New Roman"/>
              </a:defRPr>
            </a:lvl4pPr>
            <a:lvl5pPr>
              <a:defRPr>
                <a:latin typeface="Times New Roman"/>
                <a:cs typeface="Times New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lvl1pPr>
              <a:defRPr>
                <a:latin typeface="Times New Roman"/>
                <a:cs typeface="Times New Roman"/>
              </a:defRPr>
            </a:lvl1pPr>
            <a:lvl2pPr>
              <a:defRPr>
                <a:latin typeface="Times New Roman"/>
                <a:cs typeface="Times New Roman"/>
              </a:defRPr>
            </a:lvl2pPr>
            <a:lvl3pPr>
              <a:defRPr>
                <a:latin typeface="Times New Roman"/>
                <a:cs typeface="Times New Roman"/>
              </a:defRPr>
            </a:lvl3pPr>
            <a:lvl4pPr>
              <a:defRPr>
                <a:latin typeface="Times New Roman"/>
                <a:cs typeface="Times New Roman"/>
              </a:defRPr>
            </a:lvl4pPr>
            <a:lvl5pPr>
              <a:defRPr>
                <a:latin typeface="Times New Roman"/>
                <a:cs typeface="Times New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698748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lvl1pPr>
              <a:defRPr>
                <a:latin typeface="Times New Roman"/>
                <a:cs typeface="Times New Roman"/>
              </a:defRPr>
            </a:lvl1p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latin typeface="Times New Roman"/>
                <a:cs typeface="Times New 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22960" y="2582334"/>
            <a:ext cx="3703320" cy="3286760"/>
          </a:xfrm>
        </p:spPr>
        <p:txBody>
          <a:bodyPr/>
          <a:lstStyle>
            <a:lvl1pPr>
              <a:defRPr>
                <a:latin typeface="Times New Roman"/>
                <a:cs typeface="Times New Roman"/>
              </a:defRPr>
            </a:lvl1pPr>
            <a:lvl2pPr>
              <a:defRPr>
                <a:latin typeface="Times New Roman"/>
                <a:cs typeface="Times New Roman"/>
              </a:defRPr>
            </a:lvl2pPr>
            <a:lvl3pPr>
              <a:defRPr>
                <a:latin typeface="Times New Roman"/>
                <a:cs typeface="Times New Roman"/>
              </a:defRPr>
            </a:lvl3pPr>
            <a:lvl4pPr>
              <a:defRPr>
                <a:latin typeface="Times New Roman"/>
                <a:cs typeface="Times New Roman"/>
              </a:defRPr>
            </a:lvl4pPr>
            <a:lvl5pPr>
              <a:defRPr>
                <a:latin typeface="Times New Roman"/>
                <a:cs typeface="Times New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latin typeface="Times New Roman"/>
                <a:cs typeface="Times New 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63440" y="2582334"/>
            <a:ext cx="3703320" cy="3286760"/>
          </a:xfrm>
        </p:spPr>
        <p:txBody>
          <a:bodyPr/>
          <a:lstStyle>
            <a:lvl1pPr>
              <a:defRPr>
                <a:latin typeface="Times New Roman"/>
                <a:cs typeface="Times New Roman"/>
              </a:defRPr>
            </a:lvl1pPr>
            <a:lvl2pPr>
              <a:defRPr>
                <a:latin typeface="Times New Roman"/>
                <a:cs typeface="Times New Roman"/>
              </a:defRPr>
            </a:lvl2pPr>
            <a:lvl3pPr>
              <a:defRPr>
                <a:latin typeface="Times New Roman"/>
                <a:cs typeface="Times New Roman"/>
              </a:defRPr>
            </a:lvl3pPr>
            <a:lvl4pPr>
              <a:defRPr>
                <a:latin typeface="Times New Roman"/>
                <a:cs typeface="Times New Roman"/>
              </a:defRPr>
            </a:lvl4pPr>
            <a:lvl5pPr>
              <a:defRPr>
                <a:latin typeface="Times New Roman"/>
                <a:cs typeface="Times New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1782670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a:cs typeface="Times New Roman"/>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303263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latin typeface="Times New Roman"/>
                <a:cs typeface="Times New Roman"/>
              </a:defRPr>
            </a:lvl1pPr>
          </a:lstStyle>
          <a:p>
            <a:r>
              <a:rPr lang="en-US" dirty="0"/>
              <a:t>Click to edit Master title style</a:t>
            </a:r>
          </a:p>
        </p:txBody>
      </p:sp>
      <p:sp>
        <p:nvSpPr>
          <p:cNvPr id="3" name="Content Placeholder 2"/>
          <p:cNvSpPr>
            <a:spLocks noGrp="1"/>
          </p:cNvSpPr>
          <p:nvPr>
            <p:ph idx="1"/>
          </p:nvPr>
        </p:nvSpPr>
        <p:spPr>
          <a:xfrm>
            <a:off x="3460237" y="731520"/>
            <a:ext cx="5009393" cy="5257800"/>
          </a:xfrm>
        </p:spPr>
        <p:txBody>
          <a:bodyPr/>
          <a:lstStyle>
            <a:lvl1pPr>
              <a:defRPr>
                <a:latin typeface="Times New Roman"/>
                <a:cs typeface="Times New Roman"/>
              </a:defRPr>
            </a:lvl1pPr>
            <a:lvl2pPr>
              <a:defRPr>
                <a:latin typeface="Times New Roman"/>
                <a:cs typeface="Times New Roman"/>
              </a:defRPr>
            </a:lvl2pPr>
            <a:lvl3pPr>
              <a:defRPr>
                <a:latin typeface="Times New Roman"/>
                <a:cs typeface="Times New Roman"/>
              </a:defRPr>
            </a:lvl3pPr>
            <a:lvl4pPr>
              <a:defRPr>
                <a:latin typeface="Times New Roman"/>
                <a:cs typeface="Times New Roman"/>
              </a:defRPr>
            </a:lvl4pPr>
            <a:lvl5pPr>
              <a:defRPr>
                <a:latin typeface="Times New Roman"/>
                <a:cs typeface="Times New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latin typeface="Times New Roman"/>
                <a:cs typeface="Times New Roma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a:xfrm>
            <a:off x="8077200" y="6400800"/>
            <a:ext cx="984019" cy="365125"/>
          </a:xfrm>
        </p:spPr>
        <p:txBody>
          <a:bodyPr/>
          <a:lstStyle>
            <a:lvl1pPr>
              <a:defRPr>
                <a:solidFill>
                  <a:schemeClr val="tx2"/>
                </a:solidFill>
              </a:defRPr>
            </a:lvl1pPr>
          </a:lstStyle>
          <a:p>
            <a:fld id="{D07771B2-D7F7-364E-B6F3-F7FE93606BCE}" type="slidenum">
              <a:rPr lang="en-US" smtClean="0"/>
              <a:t>‹#›</a:t>
            </a:fld>
            <a:endParaRPr lang="en-US" dirty="0"/>
          </a:p>
        </p:txBody>
      </p:sp>
    </p:spTree>
    <p:extLst>
      <p:ext uri="{BB962C8B-B14F-4D97-AF65-F5344CB8AC3E}">
        <p14:creationId xmlns:p14="http://schemas.microsoft.com/office/powerpoint/2010/main" val="469714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a:cs typeface="Times New Roman"/>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lvl1pPr>
              <a:defRPr>
                <a:latin typeface="Times New Roman"/>
                <a:cs typeface="Times New Roman"/>
              </a:defRPr>
            </a:lvl1pPr>
            <a:lvl2pPr>
              <a:defRPr>
                <a:latin typeface="Times New Roman"/>
                <a:cs typeface="Times New Roman"/>
              </a:defRPr>
            </a:lvl2pPr>
            <a:lvl3pPr>
              <a:defRPr>
                <a:latin typeface="Times New Roman"/>
                <a:cs typeface="Times New Roman"/>
              </a:defRPr>
            </a:lvl3pPr>
            <a:lvl4pPr>
              <a:defRPr>
                <a:latin typeface="Times New Roman"/>
                <a:cs typeface="Times New Roman"/>
              </a:defRPr>
            </a:lvl4pPr>
            <a:lvl5pPr>
              <a:defRPr>
                <a:latin typeface="Times New Roman"/>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sz="800" dirty="0"/>
          </a:p>
        </p:txBody>
      </p:sp>
      <p:sp>
        <p:nvSpPr>
          <p:cNvPr id="6" name="Slide Number Placeholder 5"/>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1797987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4572000" y="681037"/>
            <a:ext cx="3890964" cy="1731963"/>
          </a:xfrm>
        </p:spPr>
        <p:txBody>
          <a:bodyPr/>
          <a:lstStyle>
            <a:lvl1pPr algn="ctr">
              <a:defRPr sz="3200" b="1">
                <a:latin typeface="Times New Roman"/>
                <a:cs typeface="Times New Roman"/>
              </a:defRPr>
            </a:lvl1pPr>
          </a:lstStyle>
          <a:p>
            <a:r>
              <a:rPr lang="en-US" dirty="0"/>
              <a:t>Click to edit Master title style</a:t>
            </a:r>
          </a:p>
        </p:txBody>
      </p:sp>
      <p:sp>
        <p:nvSpPr>
          <p:cNvPr id="205827" name="Rectangle 3"/>
          <p:cNvSpPr>
            <a:spLocks noGrp="1" noChangeArrowheads="1"/>
          </p:cNvSpPr>
          <p:nvPr>
            <p:ph type="subTitle" idx="1"/>
          </p:nvPr>
        </p:nvSpPr>
        <p:spPr>
          <a:xfrm>
            <a:off x="4572000" y="3835400"/>
            <a:ext cx="3886200" cy="2235200"/>
          </a:xfrm>
        </p:spPr>
        <p:txBody>
          <a:bodyPr/>
          <a:lstStyle>
            <a:lvl1pPr marL="0" indent="0" algn="ctr">
              <a:spcBef>
                <a:spcPts val="900"/>
              </a:spcBef>
              <a:buFont typeface="Times" pitchFamily="-65" charset="0"/>
              <a:buNone/>
              <a:defRPr>
                <a:latin typeface="Times New Roman"/>
                <a:cs typeface="Times New Roman"/>
              </a:defRPr>
            </a:lvl1pPr>
          </a:lstStyle>
          <a:p>
            <a:r>
              <a:rPr lang="en-US" dirty="0"/>
              <a:t>Click to edit Master subtitle style</a:t>
            </a:r>
          </a:p>
        </p:txBody>
      </p:sp>
      <p:sp>
        <p:nvSpPr>
          <p:cNvPr id="5" name="Rectangle 4"/>
          <p:cNvSpPr>
            <a:spLocks noGrp="1" noChangeArrowheads="1"/>
          </p:cNvSpPr>
          <p:nvPr>
            <p:ph type="dt" sz="half" idx="10"/>
          </p:nvPr>
        </p:nvSpPr>
        <p:spPr>
          <a:xfrm>
            <a:off x="7239000" y="6273800"/>
            <a:ext cx="1219200" cy="457200"/>
          </a:xfrm>
        </p:spPr>
        <p:txBody>
          <a:bodyPr anchor="b"/>
          <a:lstStyle>
            <a:lvl1pPr>
              <a:defRPr>
                <a:solidFill>
                  <a:schemeClr val="bg2"/>
                </a:solidFill>
              </a:defRPr>
            </a:lvl1pPr>
          </a:lstStyle>
          <a:p>
            <a:pPr>
              <a:defRPr/>
            </a:pPr>
            <a:endParaRPr lang="en-US" dirty="0"/>
          </a:p>
        </p:txBody>
      </p:sp>
      <p:sp>
        <p:nvSpPr>
          <p:cNvPr id="6" name="Rectangle 5"/>
          <p:cNvSpPr>
            <a:spLocks noGrp="1" noChangeArrowheads="1"/>
          </p:cNvSpPr>
          <p:nvPr>
            <p:ph type="ftr" sz="quarter" idx="11"/>
          </p:nvPr>
        </p:nvSpPr>
        <p:spPr>
          <a:xfrm>
            <a:off x="5334000" y="6273800"/>
            <a:ext cx="1905000" cy="457200"/>
          </a:xfrm>
        </p:spPr>
        <p:txBody>
          <a:bodyPr anchor="b"/>
          <a:lstStyle>
            <a:lvl1pPr>
              <a:defRPr>
                <a:solidFill>
                  <a:schemeClr val="bg2"/>
                </a:solidFill>
              </a:defRPr>
            </a:lvl1pPr>
          </a:lstStyle>
          <a:p>
            <a:pPr>
              <a:defRPr/>
            </a:pPr>
            <a:endParaRPr lang="en-US" dirty="0"/>
          </a:p>
        </p:txBody>
      </p:sp>
      <p:sp>
        <p:nvSpPr>
          <p:cNvPr id="11" name="Rectangle 6"/>
          <p:cNvSpPr>
            <a:spLocks noGrp="1" noChangeArrowheads="1"/>
          </p:cNvSpPr>
          <p:nvPr>
            <p:ph type="sldNum" sz="quarter" idx="12"/>
          </p:nvPr>
        </p:nvSpPr>
        <p:spPr>
          <a:xfrm>
            <a:off x="4572000" y="6273800"/>
            <a:ext cx="765174" cy="457200"/>
          </a:xfrm>
        </p:spPr>
        <p:txBody>
          <a:bodyPr anchor="b"/>
          <a:lstStyle>
            <a:lvl1pPr>
              <a:defRPr>
                <a:solidFill>
                  <a:schemeClr val="bg2"/>
                </a:solidFill>
              </a:defRPr>
            </a:lvl1pPr>
          </a:lstStyle>
          <a:p>
            <a:fld id="{E74C7FEE-6B48-4643-BCFB-F13B0E13E171}" type="slidenum">
              <a:rPr lang="en-US"/>
              <a:pPr/>
              <a:t>‹#›</a:t>
            </a:fld>
            <a:endParaRPr lang="en-US" dirty="0"/>
          </a:p>
        </p:txBody>
      </p:sp>
    </p:spTree>
    <p:extLst>
      <p:ext uri="{BB962C8B-B14F-4D97-AF65-F5344CB8AC3E}">
        <p14:creationId xmlns:p14="http://schemas.microsoft.com/office/powerpoint/2010/main" val="8468568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rot="16200000">
            <a:off x="-3375856" y="3330886"/>
            <a:ext cx="6858002" cy="1962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rot="16200000" flipV="1">
            <a:off x="-3299855" y="3421128"/>
            <a:ext cx="6858003"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8077200"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07771B2-D7F7-364E-B6F3-F7FE93606BCE}" type="slidenum">
              <a:rPr lang="en-US" smtClean="0"/>
              <a:t>‹#›</a:t>
            </a:fld>
            <a:endParaRPr lang="en-US"/>
          </a:p>
        </p:txBody>
      </p:sp>
    </p:spTree>
    <p:extLst>
      <p:ext uri="{BB962C8B-B14F-4D97-AF65-F5344CB8AC3E}">
        <p14:creationId xmlns:p14="http://schemas.microsoft.com/office/powerpoint/2010/main" val="84119438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8" r:id="rId9"/>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Times New Roman"/>
          <a:ea typeface="+mj-ea"/>
          <a:cs typeface="Times New Roman"/>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Times New Roman"/>
          <a:ea typeface="+mn-ea"/>
          <a:cs typeface="Times New Roman"/>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Times New Roman"/>
          <a:ea typeface="+mn-ea"/>
          <a:cs typeface="Times New Roman"/>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imes New Roman"/>
          <a:ea typeface="+mn-ea"/>
          <a:cs typeface="Times New Roman"/>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imes New Roman"/>
          <a:ea typeface="+mn-ea"/>
          <a:cs typeface="Times New Roman"/>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imes New Roman"/>
          <a:ea typeface="+mn-ea"/>
          <a:cs typeface="Times New Roman"/>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0.png"/><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s://towardsdatascience.com/recurrent-neural-networks-rnns-3f06d7653a85" TargetMode="External"/><Relationship Id="rId3" Type="http://schemas.openxmlformats.org/officeDocument/2006/relationships/hyperlink" Target="https://datascience-enthusiast.com/DL/Building_a_Recurrent_Neural_Network-Step_by_Step_v1.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1219200"/>
            <a:ext cx="7205398" cy="2862322"/>
          </a:xfrm>
          <a:prstGeom prst="rect">
            <a:avLst/>
          </a:prstGeom>
          <a:noFill/>
        </p:spPr>
        <p:txBody>
          <a:bodyPr wrap="square" rtlCol="0">
            <a:spAutoFit/>
          </a:bodyPr>
          <a:lstStyle/>
          <a:p>
            <a:r>
              <a:rPr lang="en-US" sz="4000" b="1" dirty="0"/>
              <a:t>Chapter 9</a:t>
            </a:r>
            <a:r>
              <a:rPr lang="en-US" sz="4000" b="1" dirty="0" smtClean="0"/>
              <a:t>:</a:t>
            </a:r>
            <a:endParaRPr lang="en-US" sz="4000" b="1" dirty="0"/>
          </a:p>
          <a:p>
            <a:r>
              <a:rPr lang="en-US" sz="4000" dirty="0"/>
              <a:t>Sequence Processing with Recurrent Networks </a:t>
            </a:r>
            <a:endParaRPr lang="en-US" sz="4000" dirty="0" smtClean="0"/>
          </a:p>
          <a:p>
            <a:endParaRPr lang="en-US" sz="4000" b="1" dirty="0"/>
          </a:p>
          <a:p>
            <a:r>
              <a:rPr lang="en-US" sz="2000" dirty="0" smtClean="0"/>
              <a:t>(Review of Chap 7 &amp; 8)</a:t>
            </a:r>
            <a:endParaRPr lang="en-US" sz="2000" dirty="0"/>
          </a:p>
        </p:txBody>
      </p:sp>
      <p:sp>
        <p:nvSpPr>
          <p:cNvPr id="2" name="Slide Number Placeholder 1"/>
          <p:cNvSpPr>
            <a:spLocks noGrp="1"/>
          </p:cNvSpPr>
          <p:nvPr>
            <p:ph type="sldNum" sz="quarter" idx="12"/>
          </p:nvPr>
        </p:nvSpPr>
        <p:spPr/>
        <p:txBody>
          <a:bodyPr/>
          <a:lstStyle/>
          <a:p>
            <a:fld id="{E74C7FEE-6B48-4643-BCFB-F13B0E13E171}" type="slidenum">
              <a:rPr lang="en-US" smtClean="0"/>
              <a:pPr/>
              <a:t>1</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53364" cy="838200"/>
          </a:xfrm>
        </p:spPr>
        <p:txBody>
          <a:bodyPr>
            <a:normAutofit/>
          </a:bodyPr>
          <a:lstStyle/>
          <a:p>
            <a:r>
              <a:rPr lang="en-US" dirty="0" smtClean="0"/>
              <a:t>Training</a:t>
            </a:r>
            <a:endParaRPr lang="en-US" dirty="0"/>
          </a:p>
        </p:txBody>
      </p:sp>
      <p:sp>
        <p:nvSpPr>
          <p:cNvPr id="3" name="Subtitle 2"/>
          <p:cNvSpPr>
            <a:spLocks noGrp="1"/>
          </p:cNvSpPr>
          <p:nvPr>
            <p:ph type="subTitle" idx="1"/>
          </p:nvPr>
        </p:nvSpPr>
        <p:spPr>
          <a:xfrm>
            <a:off x="609600" y="1219200"/>
            <a:ext cx="7848600" cy="5334000"/>
          </a:xfrm>
        </p:spPr>
        <p:txBody>
          <a:bodyPr>
            <a:normAutofit lnSpcReduction="10000"/>
          </a:bodyPr>
          <a:lstStyle/>
          <a:p>
            <a:pPr marL="342900" indent="-342900" algn="l">
              <a:buFont typeface="Arial"/>
              <a:buChar char="•"/>
            </a:pPr>
            <a:r>
              <a:rPr lang="en-US" sz="2400" dirty="0" smtClean="0">
                <a:solidFill>
                  <a:srgbClr val="FF0000"/>
                </a:solidFill>
              </a:rPr>
              <a:t>First </a:t>
            </a:r>
            <a:r>
              <a:rPr lang="en-US" sz="2400" dirty="0">
                <a:solidFill>
                  <a:srgbClr val="FF0000"/>
                </a:solidFill>
              </a:rPr>
              <a:t>two terms to define </a:t>
            </a:r>
            <a:r>
              <a:rPr lang="en-US" sz="2400" dirty="0" err="1">
                <a:solidFill>
                  <a:srgbClr val="FF0000"/>
                </a:solidFill>
              </a:rPr>
              <a:t>δ</a:t>
            </a:r>
            <a:r>
              <a:rPr lang="en-US" sz="2400" dirty="0">
                <a:solidFill>
                  <a:srgbClr val="FF0000"/>
                </a:solidFill>
              </a:rPr>
              <a:t> , an error term </a:t>
            </a:r>
            <a:r>
              <a:rPr lang="en-US" sz="2400" dirty="0"/>
              <a:t>that represents how much of the scalar loss is </a:t>
            </a:r>
            <a:r>
              <a:rPr lang="en-US" sz="2400" dirty="0">
                <a:solidFill>
                  <a:srgbClr val="FF0000"/>
                </a:solidFill>
              </a:rPr>
              <a:t>attributable to each of the units in the output layer. </a:t>
            </a:r>
          </a:p>
          <a:p>
            <a:pPr marL="342900" indent="-342900" algn="l">
              <a:buFont typeface="Arial"/>
              <a:buChar char="•"/>
            </a:pPr>
            <a:endParaRPr lang="en-US" sz="2400" dirty="0" smtClean="0"/>
          </a:p>
          <a:p>
            <a:pPr marL="342900" indent="-342900" algn="l">
              <a:buFont typeface="Arial"/>
              <a:buChar char="•"/>
            </a:pPr>
            <a:r>
              <a:rPr lang="en-US" sz="2400" dirty="0" smtClean="0">
                <a:solidFill>
                  <a:srgbClr val="FF0000"/>
                </a:solidFill>
              </a:rPr>
              <a:t>Final </a:t>
            </a:r>
            <a:r>
              <a:rPr lang="en-US" sz="2400" dirty="0">
                <a:solidFill>
                  <a:srgbClr val="FF0000"/>
                </a:solidFill>
              </a:rPr>
              <a:t>gradient we need to update the weight matrix </a:t>
            </a:r>
            <a:r>
              <a:rPr lang="en-US" sz="2400" i="1" dirty="0">
                <a:solidFill>
                  <a:srgbClr val="FF0000"/>
                </a:solidFill>
              </a:rPr>
              <a:t>V </a:t>
            </a:r>
            <a:r>
              <a:rPr lang="en-US" sz="2400" dirty="0"/>
              <a:t>is just: </a:t>
            </a:r>
          </a:p>
          <a:p>
            <a:pPr marL="342900" indent="-342900" algn="l">
              <a:buFont typeface="Arial"/>
              <a:buChar char="•"/>
            </a:pPr>
            <a:endParaRPr lang="en-US" sz="2400" dirty="0" smtClean="0"/>
          </a:p>
          <a:p>
            <a:pPr marL="342900" indent="-342900" algn="l">
              <a:buFont typeface="Arial"/>
              <a:buChar char="•"/>
            </a:pPr>
            <a:r>
              <a:rPr lang="en-US" sz="2400" dirty="0"/>
              <a:t>Moving on, we need </a:t>
            </a:r>
            <a:r>
              <a:rPr lang="en-US" sz="2400" dirty="0">
                <a:solidFill>
                  <a:srgbClr val="FF0000"/>
                </a:solidFill>
              </a:rPr>
              <a:t>to compute the corresponding gradients for the weight </a:t>
            </a:r>
            <a:r>
              <a:rPr lang="en-US" sz="2400" dirty="0" smtClean="0">
                <a:solidFill>
                  <a:srgbClr val="FF0000"/>
                </a:solidFill>
              </a:rPr>
              <a:t>matrices </a:t>
            </a:r>
            <a:r>
              <a:rPr lang="en-US" sz="2400" i="1" dirty="0">
                <a:solidFill>
                  <a:srgbClr val="FF0000"/>
                </a:solidFill>
              </a:rPr>
              <a:t>W </a:t>
            </a:r>
            <a:r>
              <a:rPr lang="en-US" sz="2400" dirty="0">
                <a:solidFill>
                  <a:srgbClr val="FF0000"/>
                </a:solidFill>
              </a:rPr>
              <a:t>and </a:t>
            </a:r>
            <a:r>
              <a:rPr lang="en-US" sz="2400" i="1" dirty="0" smtClean="0">
                <a:solidFill>
                  <a:srgbClr val="FF0000"/>
                </a:solidFill>
              </a:rPr>
              <a:t>U</a:t>
            </a:r>
            <a:r>
              <a:rPr lang="en-US" sz="2400" dirty="0" smtClean="0">
                <a:solidFill>
                  <a:srgbClr val="FF0000"/>
                </a:solidFill>
              </a:rPr>
              <a:t>: ∂</a:t>
            </a:r>
            <a:r>
              <a:rPr lang="en-US" sz="2400" i="1" dirty="0" smtClean="0">
                <a:solidFill>
                  <a:srgbClr val="FF0000"/>
                </a:solidFill>
              </a:rPr>
              <a:t>L/</a:t>
            </a:r>
            <a:r>
              <a:rPr lang="en-US" sz="2400" dirty="0" smtClean="0">
                <a:solidFill>
                  <a:srgbClr val="FF0000"/>
                </a:solidFill>
              </a:rPr>
              <a:t>∂W</a:t>
            </a:r>
            <a:r>
              <a:rPr lang="en-US" sz="2400" i="1" dirty="0" smtClean="0">
                <a:solidFill>
                  <a:srgbClr val="FF0000"/>
                </a:solidFill>
              </a:rPr>
              <a:t> </a:t>
            </a:r>
            <a:r>
              <a:rPr lang="en-US" sz="2400" dirty="0">
                <a:solidFill>
                  <a:srgbClr val="FF0000"/>
                </a:solidFill>
              </a:rPr>
              <a:t>and </a:t>
            </a:r>
            <a:r>
              <a:rPr lang="en-US" sz="2400" dirty="0" smtClean="0">
                <a:solidFill>
                  <a:srgbClr val="FF0000"/>
                </a:solidFill>
              </a:rPr>
              <a:t>∂</a:t>
            </a:r>
            <a:r>
              <a:rPr lang="en-US" sz="2400" i="1" dirty="0" smtClean="0">
                <a:solidFill>
                  <a:srgbClr val="FF0000"/>
                </a:solidFill>
              </a:rPr>
              <a:t>L/</a:t>
            </a:r>
            <a:r>
              <a:rPr lang="en-US" sz="2400" dirty="0" smtClean="0">
                <a:solidFill>
                  <a:srgbClr val="FF0000"/>
                </a:solidFill>
              </a:rPr>
              <a:t>∂U</a:t>
            </a:r>
            <a:r>
              <a:rPr lang="en-US" sz="2400" i="1" dirty="0" smtClean="0">
                <a:solidFill>
                  <a:srgbClr val="FF0000"/>
                </a:solidFill>
              </a:rPr>
              <a:t> </a:t>
            </a:r>
            <a:r>
              <a:rPr lang="en-US" sz="2400" dirty="0">
                <a:solidFill>
                  <a:srgbClr val="FF0000"/>
                </a:solidFill>
              </a:rPr>
              <a:t>. </a:t>
            </a:r>
          </a:p>
          <a:p>
            <a:pPr marL="342900" indent="-342900" algn="l">
              <a:buFont typeface="Arial"/>
              <a:buChar char="•"/>
            </a:pPr>
            <a:r>
              <a:rPr lang="en-US" sz="2400" dirty="0"/>
              <a:t>The </a:t>
            </a:r>
            <a:r>
              <a:rPr lang="en-US" sz="2400" dirty="0">
                <a:solidFill>
                  <a:srgbClr val="FF0000"/>
                </a:solidFill>
              </a:rPr>
              <a:t>hidden state at time </a:t>
            </a:r>
            <a:r>
              <a:rPr lang="en-US" sz="2400" i="1" dirty="0">
                <a:solidFill>
                  <a:srgbClr val="FF0000"/>
                </a:solidFill>
              </a:rPr>
              <a:t>t </a:t>
            </a:r>
            <a:r>
              <a:rPr lang="en-US" sz="2400" dirty="0">
                <a:solidFill>
                  <a:srgbClr val="FF0000"/>
                </a:solidFill>
              </a:rPr>
              <a:t>contributes to the output and </a:t>
            </a:r>
            <a:r>
              <a:rPr lang="en-US" sz="2400" dirty="0" smtClean="0">
                <a:solidFill>
                  <a:srgbClr val="FF0000"/>
                </a:solidFill>
              </a:rPr>
              <a:t>associated </a:t>
            </a:r>
            <a:r>
              <a:rPr lang="en-US" sz="2400" dirty="0">
                <a:solidFill>
                  <a:srgbClr val="FF0000"/>
                </a:solidFill>
              </a:rPr>
              <a:t>error at time </a:t>
            </a:r>
            <a:r>
              <a:rPr lang="en-US" sz="2400" i="1" dirty="0">
                <a:solidFill>
                  <a:srgbClr val="FF0000"/>
                </a:solidFill>
              </a:rPr>
              <a:t>t</a:t>
            </a:r>
            <a:r>
              <a:rPr lang="en-US" sz="2400" i="1" dirty="0"/>
              <a:t> </a:t>
            </a:r>
            <a:r>
              <a:rPr lang="en-US" sz="2400" dirty="0">
                <a:solidFill>
                  <a:srgbClr val="FF0066"/>
                </a:solidFill>
              </a:rPr>
              <a:t>and to the output </a:t>
            </a:r>
            <a:r>
              <a:rPr lang="en-US" sz="2400" dirty="0">
                <a:solidFill>
                  <a:srgbClr val="FF0000"/>
                </a:solidFill>
              </a:rPr>
              <a:t>and error at the next </a:t>
            </a:r>
            <a:r>
              <a:rPr lang="en-US" sz="2400" dirty="0" err="1">
                <a:solidFill>
                  <a:srgbClr val="FF0000"/>
                </a:solidFill>
              </a:rPr>
              <a:t>timestep</a:t>
            </a:r>
            <a:r>
              <a:rPr lang="en-US" sz="2400" dirty="0">
                <a:solidFill>
                  <a:srgbClr val="FF0000"/>
                </a:solidFill>
              </a:rPr>
              <a:t>, </a:t>
            </a:r>
            <a:r>
              <a:rPr lang="en-US" sz="2400" i="1" dirty="0">
                <a:solidFill>
                  <a:srgbClr val="FF0000"/>
                </a:solidFill>
              </a:rPr>
              <a:t>t </a:t>
            </a:r>
            <a:r>
              <a:rPr lang="en-US" sz="2400" dirty="0">
                <a:solidFill>
                  <a:srgbClr val="FF0000"/>
                </a:solidFill>
              </a:rPr>
              <a:t>+ 1</a:t>
            </a:r>
            <a:r>
              <a:rPr lang="en-US" sz="2400" dirty="0"/>
              <a:t>. Therefore, </a:t>
            </a:r>
            <a:r>
              <a:rPr lang="en-US" sz="2400" dirty="0">
                <a:solidFill>
                  <a:schemeClr val="tx1"/>
                </a:solidFill>
              </a:rPr>
              <a:t>the error term, </a:t>
            </a:r>
            <a:r>
              <a:rPr lang="en-US" sz="2400" dirty="0" err="1">
                <a:solidFill>
                  <a:schemeClr val="tx1"/>
                </a:solidFill>
              </a:rPr>
              <a:t>δ</a:t>
            </a:r>
            <a:r>
              <a:rPr lang="en-US" sz="2400" i="1" baseline="-25000" dirty="0" err="1">
                <a:solidFill>
                  <a:schemeClr val="tx1"/>
                </a:solidFill>
              </a:rPr>
              <a:t>h</a:t>
            </a:r>
            <a:r>
              <a:rPr lang="en-US" sz="2400" dirty="0">
                <a:solidFill>
                  <a:schemeClr val="tx1"/>
                </a:solidFill>
              </a:rPr>
              <a:t>, for the hidden layer must be the sum of the error term from the current output and its error from the next time step. </a:t>
            </a:r>
          </a:p>
          <a:p>
            <a:r>
              <a:rPr lang="el-GR" sz="2400" dirty="0"/>
              <a:t>δ</a:t>
            </a:r>
            <a:r>
              <a:rPr lang="el-GR" sz="2400" i="1" baseline="-25000" dirty="0"/>
              <a:t>h</a:t>
            </a:r>
            <a:r>
              <a:rPr lang="el-GR" sz="2400" i="1" dirty="0"/>
              <a:t> </a:t>
            </a:r>
            <a:r>
              <a:rPr lang="el-GR" sz="2400" dirty="0"/>
              <a:t>= </a:t>
            </a:r>
            <a:r>
              <a:rPr lang="el-GR" sz="2400" i="1" dirty="0"/>
              <a:t>g</a:t>
            </a:r>
            <a:r>
              <a:rPr lang="el-GR" sz="2400" dirty="0"/>
              <a:t>′(</a:t>
            </a:r>
            <a:r>
              <a:rPr lang="el-GR" sz="2400" i="1" dirty="0"/>
              <a:t>z</a:t>
            </a:r>
            <a:r>
              <a:rPr lang="el-GR" sz="2400" dirty="0"/>
              <a:t>)</a:t>
            </a:r>
            <a:r>
              <a:rPr lang="el-GR" sz="2400" i="1" dirty="0"/>
              <a:t>V</a:t>
            </a:r>
            <a:r>
              <a:rPr lang="el-GR" sz="2400" dirty="0"/>
              <a:t>δ</a:t>
            </a:r>
            <a:r>
              <a:rPr lang="el-GR" sz="2400" i="1" baseline="-25000" dirty="0"/>
              <a:t>out</a:t>
            </a:r>
            <a:r>
              <a:rPr lang="el-GR" sz="2400" i="1" dirty="0"/>
              <a:t> </a:t>
            </a:r>
            <a:r>
              <a:rPr lang="el-GR" sz="2400" dirty="0"/>
              <a:t>+</a:t>
            </a:r>
            <a:r>
              <a:rPr lang="el-GR" sz="2400" dirty="0" smtClean="0"/>
              <a:t>δ</a:t>
            </a:r>
            <a:r>
              <a:rPr lang="el-GR" sz="2400" i="1" baseline="-25000" dirty="0" smtClean="0"/>
              <a:t>next</a:t>
            </a:r>
            <a:endParaRPr lang="el-GR" sz="2400" baseline="-25000" dirty="0"/>
          </a:p>
        </p:txBody>
      </p:sp>
      <p:pic>
        <p:nvPicPr>
          <p:cNvPr id="4" name="Picture 3"/>
          <p:cNvPicPr>
            <a:picLocks noChangeAspect="1"/>
          </p:cNvPicPr>
          <p:nvPr/>
        </p:nvPicPr>
        <p:blipFill>
          <a:blip r:embed="rId2"/>
          <a:stretch>
            <a:fillRect/>
          </a:stretch>
        </p:blipFill>
        <p:spPr>
          <a:xfrm>
            <a:off x="4419600" y="1857125"/>
            <a:ext cx="4321322" cy="886075"/>
          </a:xfrm>
          <a:prstGeom prst="rect">
            <a:avLst/>
          </a:prstGeom>
        </p:spPr>
      </p:pic>
      <p:pic>
        <p:nvPicPr>
          <p:cNvPr id="6" name="Picture 5"/>
          <p:cNvPicPr>
            <a:picLocks noChangeAspect="1"/>
          </p:cNvPicPr>
          <p:nvPr/>
        </p:nvPicPr>
        <p:blipFill>
          <a:blip r:embed="rId3"/>
          <a:stretch>
            <a:fillRect/>
          </a:stretch>
        </p:blipFill>
        <p:spPr>
          <a:xfrm>
            <a:off x="4495800" y="3048000"/>
            <a:ext cx="4267200" cy="574431"/>
          </a:xfrm>
          <a:prstGeom prst="rect">
            <a:avLst/>
          </a:prstGeom>
        </p:spPr>
      </p:pic>
      <p:sp>
        <p:nvSpPr>
          <p:cNvPr id="5" name="Slide Number Placeholder 4"/>
          <p:cNvSpPr>
            <a:spLocks noGrp="1"/>
          </p:cNvSpPr>
          <p:nvPr>
            <p:ph type="sldNum" sz="quarter" idx="12"/>
          </p:nvPr>
        </p:nvSpPr>
        <p:spPr/>
        <p:txBody>
          <a:bodyPr/>
          <a:lstStyle/>
          <a:p>
            <a:fld id="{E74C7FEE-6B48-4643-BCFB-F13B0E13E171}" type="slidenum">
              <a:rPr lang="en-US" smtClean="0"/>
              <a:pPr/>
              <a:t>10</a:t>
            </a:fld>
            <a:endParaRPr lang="en-US" dirty="0"/>
          </a:p>
        </p:txBody>
      </p:sp>
    </p:spTree>
    <p:extLst>
      <p:ext uri="{BB962C8B-B14F-4D97-AF65-F5344CB8AC3E}">
        <p14:creationId xmlns:p14="http://schemas.microsoft.com/office/powerpoint/2010/main" val="16058533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53364" cy="838200"/>
          </a:xfrm>
        </p:spPr>
        <p:txBody>
          <a:bodyPr>
            <a:normAutofit/>
          </a:bodyPr>
          <a:lstStyle/>
          <a:p>
            <a:r>
              <a:rPr lang="en-US" dirty="0" smtClean="0"/>
              <a:t>Training</a:t>
            </a:r>
            <a:endParaRPr lang="en-US" dirty="0"/>
          </a:p>
        </p:txBody>
      </p:sp>
      <p:sp>
        <p:nvSpPr>
          <p:cNvPr id="3" name="Subtitle 2"/>
          <p:cNvSpPr>
            <a:spLocks noGrp="1"/>
          </p:cNvSpPr>
          <p:nvPr>
            <p:ph type="subTitle" idx="1"/>
          </p:nvPr>
        </p:nvSpPr>
        <p:spPr>
          <a:xfrm>
            <a:off x="609600" y="1219200"/>
            <a:ext cx="7848600" cy="5334000"/>
          </a:xfrm>
        </p:spPr>
        <p:txBody>
          <a:bodyPr>
            <a:normAutofit/>
          </a:bodyPr>
          <a:lstStyle/>
          <a:p>
            <a:pPr marL="342900" indent="-342900" algn="l">
              <a:buFont typeface="Arial"/>
              <a:buChar char="•"/>
            </a:pPr>
            <a:r>
              <a:rPr lang="en-US" sz="2400" dirty="0">
                <a:solidFill>
                  <a:srgbClr val="FF0066"/>
                </a:solidFill>
              </a:rPr>
              <a:t>Given this total error term for the hidden layer, we can compute the gradients for </a:t>
            </a:r>
            <a:r>
              <a:rPr lang="en-US" sz="2400" dirty="0" smtClean="0">
                <a:solidFill>
                  <a:srgbClr val="FF0066"/>
                </a:solidFill>
              </a:rPr>
              <a:t>the </a:t>
            </a:r>
            <a:r>
              <a:rPr lang="en-US" sz="2400" dirty="0">
                <a:solidFill>
                  <a:srgbClr val="FF0066"/>
                </a:solidFill>
              </a:rPr>
              <a:t>weights </a:t>
            </a:r>
            <a:r>
              <a:rPr lang="en-US" sz="2400" i="1" dirty="0">
                <a:solidFill>
                  <a:srgbClr val="FF0066"/>
                </a:solidFill>
              </a:rPr>
              <a:t>U </a:t>
            </a:r>
            <a:r>
              <a:rPr lang="en-US" sz="2400" dirty="0">
                <a:solidFill>
                  <a:srgbClr val="FF0066"/>
                </a:solidFill>
              </a:rPr>
              <a:t>and </a:t>
            </a:r>
            <a:r>
              <a:rPr lang="en-US" sz="2400" i="1" dirty="0">
                <a:solidFill>
                  <a:srgbClr val="FF0066"/>
                </a:solidFill>
              </a:rPr>
              <a:t>W </a:t>
            </a:r>
            <a:r>
              <a:rPr lang="en-US" sz="2400" dirty="0"/>
              <a:t>in the usual way using the chain rule as we did in Chapter 7. </a:t>
            </a:r>
          </a:p>
          <a:p>
            <a:pPr marL="342900" indent="-342900" algn="l">
              <a:buFont typeface="Arial"/>
              <a:buChar char="•"/>
            </a:pPr>
            <a:endParaRPr lang="en-US" sz="2400" baseline="-25000" dirty="0" smtClean="0"/>
          </a:p>
          <a:p>
            <a:pPr marL="342900" indent="-342900" algn="l">
              <a:buFont typeface="Arial"/>
              <a:buChar char="•"/>
            </a:pPr>
            <a:endParaRPr lang="en-US" sz="2400" baseline="-25000" dirty="0"/>
          </a:p>
          <a:p>
            <a:pPr marL="342900" indent="-342900" algn="l">
              <a:buFont typeface="Arial"/>
              <a:buChar char="•"/>
            </a:pPr>
            <a:endParaRPr lang="en-US" sz="2400" baseline="-25000" dirty="0" smtClean="0"/>
          </a:p>
          <a:p>
            <a:pPr marL="342900" indent="-342900" algn="l">
              <a:buFont typeface="Arial"/>
              <a:buChar char="•"/>
            </a:pPr>
            <a:endParaRPr lang="en-US" sz="2400" baseline="-25000" dirty="0"/>
          </a:p>
          <a:p>
            <a:pPr marL="342900" indent="-342900" algn="l">
              <a:buFont typeface="Arial"/>
              <a:buChar char="•"/>
            </a:pPr>
            <a:endParaRPr lang="en-US" sz="2400" baseline="-25000" dirty="0" smtClean="0"/>
          </a:p>
          <a:p>
            <a:pPr marL="342900" indent="-342900" algn="l">
              <a:buFont typeface="Arial"/>
              <a:buChar char="•"/>
            </a:pPr>
            <a:endParaRPr lang="en-US" sz="2400" baseline="-25000" dirty="0"/>
          </a:p>
          <a:p>
            <a:pPr marL="342900" indent="-342900" algn="l">
              <a:buFont typeface="Arial"/>
              <a:buChar char="•"/>
            </a:pPr>
            <a:endParaRPr lang="en-US" sz="2400" baseline="-25000" dirty="0" smtClean="0"/>
          </a:p>
          <a:p>
            <a:pPr marL="342900" indent="-342900" algn="l">
              <a:buFont typeface="Arial"/>
              <a:buChar char="•"/>
            </a:pPr>
            <a:endParaRPr lang="en-US" sz="2400" baseline="-25000" dirty="0"/>
          </a:p>
          <a:p>
            <a:pPr marL="342900" indent="-342900" algn="l">
              <a:buFont typeface="Arial"/>
              <a:buChar char="•"/>
            </a:pPr>
            <a:endParaRPr lang="en-US" sz="2400" baseline="-25000" dirty="0" smtClean="0"/>
          </a:p>
          <a:p>
            <a:pPr marL="342900" indent="-342900" algn="l">
              <a:buFont typeface="Arial"/>
              <a:buChar char="•"/>
            </a:pPr>
            <a:r>
              <a:rPr lang="en-US" sz="2400" dirty="0" smtClean="0">
                <a:solidFill>
                  <a:srgbClr val="FF0066"/>
                </a:solidFill>
              </a:rPr>
              <a:t>This will update </a:t>
            </a:r>
            <a:r>
              <a:rPr lang="en-US" sz="2400" dirty="0">
                <a:solidFill>
                  <a:srgbClr val="FF0066"/>
                </a:solidFill>
              </a:rPr>
              <a:t>the matrices </a:t>
            </a:r>
            <a:r>
              <a:rPr lang="en-US" sz="2400" i="1" dirty="0">
                <a:solidFill>
                  <a:srgbClr val="FF0066"/>
                </a:solidFill>
              </a:rPr>
              <a:t>U </a:t>
            </a:r>
            <a:r>
              <a:rPr lang="en-US" sz="2400" dirty="0">
                <a:solidFill>
                  <a:srgbClr val="FF0066"/>
                </a:solidFill>
              </a:rPr>
              <a:t>and </a:t>
            </a:r>
            <a:r>
              <a:rPr lang="en-US" sz="2400" i="1" dirty="0">
                <a:solidFill>
                  <a:srgbClr val="FF0066"/>
                </a:solidFill>
              </a:rPr>
              <a:t>W </a:t>
            </a:r>
            <a:r>
              <a:rPr lang="en-US" sz="2400" dirty="0">
                <a:solidFill>
                  <a:srgbClr val="FF0066"/>
                </a:solidFill>
              </a:rPr>
              <a:t>through ordinary backpropagation. </a:t>
            </a:r>
          </a:p>
          <a:p>
            <a:pPr marL="342900" indent="-342900" algn="l">
              <a:buFont typeface="Arial"/>
              <a:buChar char="•"/>
            </a:pPr>
            <a:endParaRPr lang="el-GR" sz="2400" baseline="-25000" dirty="0"/>
          </a:p>
        </p:txBody>
      </p:sp>
      <p:pic>
        <p:nvPicPr>
          <p:cNvPr id="5" name="Picture 4"/>
          <p:cNvPicPr>
            <a:picLocks noChangeAspect="1"/>
          </p:cNvPicPr>
          <p:nvPr/>
        </p:nvPicPr>
        <p:blipFill>
          <a:blip r:embed="rId2"/>
          <a:stretch>
            <a:fillRect/>
          </a:stretch>
        </p:blipFill>
        <p:spPr>
          <a:xfrm>
            <a:off x="3068662" y="2362200"/>
            <a:ext cx="2112938" cy="3136900"/>
          </a:xfrm>
          <a:prstGeom prst="rect">
            <a:avLst/>
          </a:prstGeom>
        </p:spPr>
      </p:pic>
      <p:sp>
        <p:nvSpPr>
          <p:cNvPr id="4" name="Slide Number Placeholder 3"/>
          <p:cNvSpPr>
            <a:spLocks noGrp="1"/>
          </p:cNvSpPr>
          <p:nvPr>
            <p:ph type="sldNum" sz="quarter" idx="12"/>
          </p:nvPr>
        </p:nvSpPr>
        <p:spPr/>
        <p:txBody>
          <a:bodyPr/>
          <a:lstStyle/>
          <a:p>
            <a:fld id="{E74C7FEE-6B48-4643-BCFB-F13B0E13E171}" type="slidenum">
              <a:rPr lang="en-US" smtClean="0"/>
              <a:pPr/>
              <a:t>11</a:t>
            </a:fld>
            <a:endParaRPr lang="en-US" dirty="0"/>
          </a:p>
        </p:txBody>
      </p:sp>
    </p:spTree>
    <p:extLst>
      <p:ext uri="{BB962C8B-B14F-4D97-AF65-F5344CB8AC3E}">
        <p14:creationId xmlns:p14="http://schemas.microsoft.com/office/powerpoint/2010/main" val="40700111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53364" cy="838200"/>
          </a:xfrm>
        </p:spPr>
        <p:txBody>
          <a:bodyPr>
            <a:normAutofit/>
          </a:bodyPr>
          <a:lstStyle/>
          <a:p>
            <a:r>
              <a:rPr lang="en-US" dirty="0" smtClean="0"/>
              <a:t>Training</a:t>
            </a:r>
            <a:endParaRPr lang="en-US" dirty="0"/>
          </a:p>
        </p:txBody>
      </p:sp>
      <p:sp>
        <p:nvSpPr>
          <p:cNvPr id="3" name="Subtitle 2"/>
          <p:cNvSpPr>
            <a:spLocks noGrp="1"/>
          </p:cNvSpPr>
          <p:nvPr>
            <p:ph type="subTitle" idx="1"/>
          </p:nvPr>
        </p:nvSpPr>
        <p:spPr>
          <a:xfrm>
            <a:off x="609600" y="1219200"/>
            <a:ext cx="7848600" cy="5334000"/>
          </a:xfrm>
        </p:spPr>
        <p:txBody>
          <a:bodyPr>
            <a:normAutofit/>
          </a:bodyPr>
          <a:lstStyle/>
          <a:p>
            <a:pPr marL="342900" indent="-342900" algn="l">
              <a:buFont typeface="Arial"/>
              <a:buChar char="•"/>
            </a:pPr>
            <a:endParaRPr lang="el-GR" sz="2400" baseline="-25000" dirty="0"/>
          </a:p>
        </p:txBody>
      </p:sp>
      <p:pic>
        <p:nvPicPr>
          <p:cNvPr id="4" name="Picture 3"/>
          <p:cNvPicPr>
            <a:picLocks noChangeAspect="1"/>
          </p:cNvPicPr>
          <p:nvPr/>
        </p:nvPicPr>
        <p:blipFill>
          <a:blip r:embed="rId2"/>
          <a:stretch>
            <a:fillRect/>
          </a:stretch>
        </p:blipFill>
        <p:spPr>
          <a:xfrm>
            <a:off x="1066800" y="1143000"/>
            <a:ext cx="6921500" cy="5389426"/>
          </a:xfrm>
          <a:prstGeom prst="rect">
            <a:avLst/>
          </a:prstGeom>
        </p:spPr>
      </p:pic>
      <p:sp>
        <p:nvSpPr>
          <p:cNvPr id="5" name="Slide Number Placeholder 4"/>
          <p:cNvSpPr>
            <a:spLocks noGrp="1"/>
          </p:cNvSpPr>
          <p:nvPr>
            <p:ph type="sldNum" sz="quarter" idx="12"/>
          </p:nvPr>
        </p:nvSpPr>
        <p:spPr/>
        <p:txBody>
          <a:bodyPr/>
          <a:lstStyle/>
          <a:p>
            <a:fld id="{E74C7FEE-6B48-4643-BCFB-F13B0E13E171}" type="slidenum">
              <a:rPr lang="en-US" smtClean="0"/>
              <a:pPr/>
              <a:t>12</a:t>
            </a:fld>
            <a:endParaRPr lang="en-US" dirty="0"/>
          </a:p>
        </p:txBody>
      </p:sp>
    </p:spTree>
    <p:extLst>
      <p:ext uri="{BB962C8B-B14F-4D97-AF65-F5344CB8AC3E}">
        <p14:creationId xmlns:p14="http://schemas.microsoft.com/office/powerpoint/2010/main" val="9709664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53364" cy="838200"/>
          </a:xfrm>
        </p:spPr>
        <p:txBody>
          <a:bodyPr>
            <a:normAutofit/>
          </a:bodyPr>
          <a:lstStyle/>
          <a:p>
            <a:r>
              <a:rPr lang="en-US" dirty="0" smtClean="0"/>
              <a:t>Training</a:t>
            </a:r>
            <a:endParaRPr lang="en-US" dirty="0"/>
          </a:p>
        </p:txBody>
      </p:sp>
      <p:sp>
        <p:nvSpPr>
          <p:cNvPr id="3" name="Subtitle 2"/>
          <p:cNvSpPr>
            <a:spLocks noGrp="1"/>
          </p:cNvSpPr>
          <p:nvPr>
            <p:ph type="subTitle" idx="1"/>
          </p:nvPr>
        </p:nvSpPr>
        <p:spPr>
          <a:xfrm>
            <a:off x="609600" y="1219200"/>
            <a:ext cx="7848600" cy="5334000"/>
          </a:xfrm>
        </p:spPr>
        <p:txBody>
          <a:bodyPr>
            <a:normAutofit/>
          </a:bodyPr>
          <a:lstStyle/>
          <a:p>
            <a:pPr marL="342900" indent="-342900" algn="l">
              <a:buFont typeface="Arial"/>
              <a:buChar char="•"/>
            </a:pPr>
            <a:r>
              <a:rPr lang="en-US" sz="2400" dirty="0" smtClean="0">
                <a:solidFill>
                  <a:srgbClr val="FF0066"/>
                </a:solidFill>
              </a:rPr>
              <a:t>Proportional </a:t>
            </a:r>
            <a:r>
              <a:rPr lang="en-US" sz="2400" dirty="0">
                <a:solidFill>
                  <a:srgbClr val="FF0066"/>
                </a:solidFill>
              </a:rPr>
              <a:t>blame </a:t>
            </a:r>
            <a:r>
              <a:rPr lang="en-US" sz="2400" dirty="0" smtClean="0">
                <a:solidFill>
                  <a:srgbClr val="FF0066"/>
                </a:solidFill>
              </a:rPr>
              <a:t>back </a:t>
            </a:r>
            <a:r>
              <a:rPr lang="en-US" sz="2400" dirty="0">
                <a:solidFill>
                  <a:srgbClr val="FF0066"/>
                </a:solidFill>
              </a:rPr>
              <a:t>to the previous hidden layer </a:t>
            </a:r>
            <a:r>
              <a:rPr lang="en-US" sz="2400" i="1" dirty="0">
                <a:solidFill>
                  <a:srgbClr val="FF0066"/>
                </a:solidFill>
              </a:rPr>
              <a:t>h</a:t>
            </a:r>
            <a:r>
              <a:rPr lang="en-US" sz="2400" i="1" baseline="-25000" dirty="0">
                <a:solidFill>
                  <a:srgbClr val="FF0066"/>
                </a:solidFill>
              </a:rPr>
              <a:t>t</a:t>
            </a:r>
            <a:r>
              <a:rPr lang="en-US" sz="2400" baseline="-25000" dirty="0">
                <a:solidFill>
                  <a:srgbClr val="FF0066"/>
                </a:solidFill>
              </a:rPr>
              <a:t>−</a:t>
            </a:r>
            <a:r>
              <a:rPr lang="en-US" sz="2400" baseline="-25000" dirty="0" smtClean="0">
                <a:solidFill>
                  <a:srgbClr val="FF0066"/>
                </a:solidFill>
              </a:rPr>
              <a:t>1</a:t>
            </a:r>
          </a:p>
          <a:p>
            <a:pPr marL="342900" indent="-342900" algn="l">
              <a:buFont typeface="Arial"/>
              <a:buChar char="•"/>
            </a:pPr>
            <a:endParaRPr lang="en-US" sz="2400" dirty="0" smtClean="0"/>
          </a:p>
          <a:p>
            <a:pPr marL="342900" indent="-342900" algn="l">
              <a:buFont typeface="Arial"/>
              <a:buChar char="•"/>
            </a:pPr>
            <a:r>
              <a:rPr lang="en-US" sz="2400" dirty="0" smtClean="0">
                <a:solidFill>
                  <a:srgbClr val="FF0066"/>
                </a:solidFill>
              </a:rPr>
              <a:t>In </a:t>
            </a:r>
            <a:r>
              <a:rPr lang="en-US" sz="2400" dirty="0">
                <a:solidFill>
                  <a:srgbClr val="FF0066"/>
                </a:solidFill>
              </a:rPr>
              <a:t>this simple </a:t>
            </a:r>
            <a:r>
              <a:rPr lang="en-US" sz="2400" dirty="0" smtClean="0">
                <a:solidFill>
                  <a:srgbClr val="FF0066"/>
                </a:solidFill>
              </a:rPr>
              <a:t>case: no </a:t>
            </a:r>
            <a:r>
              <a:rPr lang="en-US" sz="2400" dirty="0">
                <a:solidFill>
                  <a:srgbClr val="FF0066"/>
                </a:solidFill>
              </a:rPr>
              <a:t>need to back- propagate the error through </a:t>
            </a:r>
            <a:r>
              <a:rPr lang="en-US" sz="2400" i="1" dirty="0">
                <a:solidFill>
                  <a:srgbClr val="FF0066"/>
                </a:solidFill>
              </a:rPr>
              <a:t>W </a:t>
            </a:r>
            <a:r>
              <a:rPr lang="en-US" sz="2400" dirty="0">
                <a:solidFill>
                  <a:srgbClr val="FF0066"/>
                </a:solidFill>
              </a:rPr>
              <a:t>to the input </a:t>
            </a:r>
            <a:r>
              <a:rPr lang="en-US" sz="2400" i="1" dirty="0">
                <a:solidFill>
                  <a:srgbClr val="FF0066"/>
                </a:solidFill>
              </a:rPr>
              <a:t>x</a:t>
            </a:r>
            <a:r>
              <a:rPr lang="en-US" sz="2400" dirty="0">
                <a:solidFill>
                  <a:srgbClr val="FF0066"/>
                </a:solidFill>
              </a:rPr>
              <a:t>, since the input training data is assumed to be fixed. </a:t>
            </a:r>
            <a:r>
              <a:rPr lang="en-US" sz="2400" dirty="0"/>
              <a:t>If we wished to update our input word or character embeddings we would </a:t>
            </a:r>
            <a:r>
              <a:rPr lang="en-US" sz="2400" dirty="0" err="1"/>
              <a:t>backpropagate</a:t>
            </a:r>
            <a:r>
              <a:rPr lang="en-US" sz="2400" dirty="0"/>
              <a:t> the error through to them as well. </a:t>
            </a:r>
          </a:p>
          <a:p>
            <a:pPr marL="342900" indent="-342900" algn="l">
              <a:buFont typeface="Arial"/>
              <a:buChar char="•"/>
            </a:pPr>
            <a:endParaRPr lang="en-US" sz="2400" dirty="0"/>
          </a:p>
        </p:txBody>
      </p:sp>
      <p:pic>
        <p:nvPicPr>
          <p:cNvPr id="4" name="Picture 3"/>
          <p:cNvPicPr>
            <a:picLocks noChangeAspect="1"/>
          </p:cNvPicPr>
          <p:nvPr/>
        </p:nvPicPr>
        <p:blipFill>
          <a:blip r:embed="rId2"/>
          <a:stretch>
            <a:fillRect/>
          </a:stretch>
        </p:blipFill>
        <p:spPr>
          <a:xfrm>
            <a:off x="3718278" y="1638300"/>
            <a:ext cx="5044722" cy="419100"/>
          </a:xfrm>
          <a:prstGeom prst="rect">
            <a:avLst/>
          </a:prstGeom>
        </p:spPr>
      </p:pic>
      <p:pic>
        <p:nvPicPr>
          <p:cNvPr id="6" name="Picture 5"/>
          <p:cNvPicPr>
            <a:picLocks noChangeAspect="1"/>
          </p:cNvPicPr>
          <p:nvPr/>
        </p:nvPicPr>
        <p:blipFill>
          <a:blip r:embed="rId3"/>
          <a:stretch>
            <a:fillRect/>
          </a:stretch>
        </p:blipFill>
        <p:spPr>
          <a:xfrm>
            <a:off x="609600" y="3987800"/>
            <a:ext cx="8052412" cy="2489200"/>
          </a:xfrm>
          <a:prstGeom prst="rect">
            <a:avLst/>
          </a:prstGeom>
        </p:spPr>
      </p:pic>
      <p:sp>
        <p:nvSpPr>
          <p:cNvPr id="5" name="Slide Number Placeholder 4"/>
          <p:cNvSpPr>
            <a:spLocks noGrp="1"/>
          </p:cNvSpPr>
          <p:nvPr>
            <p:ph type="sldNum" sz="quarter" idx="12"/>
          </p:nvPr>
        </p:nvSpPr>
        <p:spPr/>
        <p:txBody>
          <a:bodyPr/>
          <a:lstStyle/>
          <a:p>
            <a:fld id="{E74C7FEE-6B48-4643-BCFB-F13B0E13E171}" type="slidenum">
              <a:rPr lang="en-US" smtClean="0"/>
              <a:pPr/>
              <a:t>13</a:t>
            </a:fld>
            <a:endParaRPr lang="en-US" dirty="0"/>
          </a:p>
        </p:txBody>
      </p:sp>
    </p:spTree>
    <p:extLst>
      <p:ext uri="{BB962C8B-B14F-4D97-AF65-F5344CB8AC3E}">
        <p14:creationId xmlns:p14="http://schemas.microsoft.com/office/powerpoint/2010/main" val="14686082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53364" cy="838200"/>
          </a:xfrm>
        </p:spPr>
        <p:txBody>
          <a:bodyPr>
            <a:normAutofit/>
          </a:bodyPr>
          <a:lstStyle/>
          <a:p>
            <a:r>
              <a:rPr lang="en-US" dirty="0"/>
              <a:t>Unrolled Networks as Computational </a:t>
            </a:r>
            <a:r>
              <a:rPr lang="en-US" dirty="0" smtClean="0"/>
              <a:t>Graphs</a:t>
            </a:r>
            <a:endParaRPr lang="en-US" dirty="0"/>
          </a:p>
        </p:txBody>
      </p:sp>
      <p:sp>
        <p:nvSpPr>
          <p:cNvPr id="3" name="Subtitle 2"/>
          <p:cNvSpPr>
            <a:spLocks noGrp="1"/>
          </p:cNvSpPr>
          <p:nvPr>
            <p:ph type="subTitle" idx="1"/>
          </p:nvPr>
        </p:nvSpPr>
        <p:spPr>
          <a:xfrm>
            <a:off x="609600" y="1219200"/>
            <a:ext cx="7848600" cy="5334000"/>
          </a:xfrm>
        </p:spPr>
        <p:txBody>
          <a:bodyPr>
            <a:normAutofit/>
          </a:bodyPr>
          <a:lstStyle/>
          <a:p>
            <a:pPr marL="342900" indent="-342900" algn="l">
              <a:buFont typeface="Arial"/>
              <a:buChar char="•"/>
            </a:pPr>
            <a:r>
              <a:rPr lang="en-US" dirty="0" smtClean="0">
                <a:solidFill>
                  <a:srgbClr val="FF0000"/>
                </a:solidFill>
              </a:rPr>
              <a:t>With </a:t>
            </a:r>
            <a:r>
              <a:rPr lang="en-US" dirty="0">
                <a:solidFill>
                  <a:srgbClr val="FF0000"/>
                </a:solidFill>
              </a:rPr>
              <a:t>modern computational frame- works and </a:t>
            </a:r>
            <a:r>
              <a:rPr lang="en-US" dirty="0" smtClean="0">
                <a:solidFill>
                  <a:srgbClr val="FF0000"/>
                </a:solidFill>
              </a:rPr>
              <a:t>computing </a:t>
            </a:r>
            <a:r>
              <a:rPr lang="en-US" dirty="0">
                <a:solidFill>
                  <a:srgbClr val="FF0000"/>
                </a:solidFill>
              </a:rPr>
              <a:t>resources, </a:t>
            </a:r>
            <a:r>
              <a:rPr lang="en-US" dirty="0" smtClean="0">
                <a:solidFill>
                  <a:srgbClr val="FF0000"/>
                </a:solidFill>
              </a:rPr>
              <a:t>unrolling </a:t>
            </a:r>
            <a:r>
              <a:rPr lang="en-US" dirty="0">
                <a:solidFill>
                  <a:srgbClr val="FF0000"/>
                </a:solidFill>
              </a:rPr>
              <a:t>a recurrent network into a deep feed-forward computational graph is quite </a:t>
            </a:r>
            <a:r>
              <a:rPr lang="en-US" dirty="0" smtClean="0">
                <a:solidFill>
                  <a:srgbClr val="FF0000"/>
                </a:solidFill>
              </a:rPr>
              <a:t>practical.</a:t>
            </a:r>
            <a:endParaRPr lang="en-US" dirty="0">
              <a:solidFill>
                <a:srgbClr val="FF0000"/>
              </a:solidFill>
            </a:endParaRPr>
          </a:p>
          <a:p>
            <a:pPr marL="342900" indent="-342900" algn="l">
              <a:buFont typeface="Arial"/>
              <a:buChar char="•"/>
            </a:pPr>
            <a:r>
              <a:rPr lang="en-US" dirty="0"/>
              <a:t>In such an approach, we provide a </a:t>
            </a:r>
            <a:r>
              <a:rPr lang="en-US" dirty="0" smtClean="0"/>
              <a:t>template </a:t>
            </a:r>
            <a:r>
              <a:rPr lang="en-US" dirty="0"/>
              <a:t>that specifies the basic </a:t>
            </a:r>
            <a:r>
              <a:rPr lang="en-US" dirty="0" smtClean="0"/>
              <a:t>SRN</a:t>
            </a:r>
            <a:r>
              <a:rPr lang="en-US" dirty="0"/>
              <a:t>, including </a:t>
            </a:r>
            <a:r>
              <a:rPr lang="en-US" dirty="0" smtClean="0"/>
              <a:t>input</a:t>
            </a:r>
            <a:r>
              <a:rPr lang="en-US" dirty="0"/>
              <a:t>, output, and hidden layers, the weight matrices, as well as the activation and output functions to be used. </a:t>
            </a:r>
          </a:p>
          <a:p>
            <a:pPr marL="342900" indent="-342900" algn="l">
              <a:buFont typeface="Arial"/>
              <a:buChar char="•"/>
            </a:pPr>
            <a:endParaRPr lang="en-US" dirty="0"/>
          </a:p>
        </p:txBody>
      </p:sp>
      <p:pic>
        <p:nvPicPr>
          <p:cNvPr id="5" name="Picture 4"/>
          <p:cNvPicPr>
            <a:picLocks noChangeAspect="1"/>
          </p:cNvPicPr>
          <p:nvPr/>
        </p:nvPicPr>
        <p:blipFill>
          <a:blip r:embed="rId2"/>
          <a:stretch>
            <a:fillRect/>
          </a:stretch>
        </p:blipFill>
        <p:spPr>
          <a:xfrm>
            <a:off x="1600200" y="3155165"/>
            <a:ext cx="5867400" cy="3702835"/>
          </a:xfrm>
          <a:prstGeom prst="rect">
            <a:avLst/>
          </a:prstGeom>
        </p:spPr>
      </p:pic>
      <p:sp>
        <p:nvSpPr>
          <p:cNvPr id="4" name="Slide Number Placeholder 3"/>
          <p:cNvSpPr>
            <a:spLocks noGrp="1"/>
          </p:cNvSpPr>
          <p:nvPr>
            <p:ph type="sldNum" sz="quarter" idx="12"/>
          </p:nvPr>
        </p:nvSpPr>
        <p:spPr/>
        <p:txBody>
          <a:bodyPr/>
          <a:lstStyle/>
          <a:p>
            <a:fld id="{E74C7FEE-6B48-4643-BCFB-F13B0E13E171}" type="slidenum">
              <a:rPr lang="en-US" smtClean="0"/>
              <a:pPr/>
              <a:t>14</a:t>
            </a:fld>
            <a:endParaRPr lang="en-US" dirty="0"/>
          </a:p>
        </p:txBody>
      </p:sp>
    </p:spTree>
    <p:extLst>
      <p:ext uri="{BB962C8B-B14F-4D97-AF65-F5344CB8AC3E}">
        <p14:creationId xmlns:p14="http://schemas.microsoft.com/office/powerpoint/2010/main" val="409138778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53364" cy="838200"/>
          </a:xfrm>
        </p:spPr>
        <p:txBody>
          <a:bodyPr>
            <a:normAutofit/>
          </a:bodyPr>
          <a:lstStyle/>
          <a:p>
            <a:r>
              <a:rPr lang="en-US" dirty="0"/>
              <a:t>Applications of </a:t>
            </a:r>
            <a:r>
              <a:rPr lang="en-US" dirty="0" smtClean="0"/>
              <a:t>RNNs</a:t>
            </a:r>
            <a:endParaRPr lang="en-US" dirty="0"/>
          </a:p>
        </p:txBody>
      </p:sp>
      <p:sp>
        <p:nvSpPr>
          <p:cNvPr id="3" name="Subtitle 2"/>
          <p:cNvSpPr>
            <a:spLocks noGrp="1"/>
          </p:cNvSpPr>
          <p:nvPr>
            <p:ph type="subTitle" idx="1"/>
          </p:nvPr>
        </p:nvSpPr>
        <p:spPr>
          <a:xfrm>
            <a:off x="609600" y="1219200"/>
            <a:ext cx="7848600" cy="5334000"/>
          </a:xfrm>
        </p:spPr>
        <p:txBody>
          <a:bodyPr>
            <a:normAutofit/>
          </a:bodyPr>
          <a:lstStyle/>
          <a:p>
            <a:pPr marL="342900" indent="-342900" algn="l">
              <a:buFont typeface="Arial"/>
              <a:buChar char="•"/>
            </a:pPr>
            <a:r>
              <a:rPr lang="en-US" sz="2400" dirty="0" smtClean="0">
                <a:solidFill>
                  <a:srgbClr val="FF0000"/>
                </a:solidFill>
              </a:rPr>
              <a:t>SRN are useful </a:t>
            </a:r>
            <a:r>
              <a:rPr lang="en-US" sz="2400" dirty="0">
                <a:solidFill>
                  <a:srgbClr val="FF0000"/>
                </a:solidFill>
              </a:rPr>
              <a:t>to language </a:t>
            </a:r>
            <a:r>
              <a:rPr lang="en-US" sz="2400" dirty="0" smtClean="0">
                <a:solidFill>
                  <a:srgbClr val="FF0000"/>
                </a:solidFill>
              </a:rPr>
              <a:t>modeling</a:t>
            </a:r>
            <a:r>
              <a:rPr lang="en-US" sz="2400" dirty="0">
                <a:solidFill>
                  <a:srgbClr val="FF0000"/>
                </a:solidFill>
              </a:rPr>
              <a:t>, sequence </a:t>
            </a:r>
            <a:r>
              <a:rPr lang="en-US" sz="2400" dirty="0" smtClean="0">
                <a:solidFill>
                  <a:srgbClr val="FF0000"/>
                </a:solidFill>
              </a:rPr>
              <a:t>labeling, sequence </a:t>
            </a:r>
            <a:r>
              <a:rPr lang="en-US" sz="2400" dirty="0">
                <a:solidFill>
                  <a:srgbClr val="FF0000"/>
                </a:solidFill>
              </a:rPr>
              <a:t>classification </a:t>
            </a:r>
            <a:r>
              <a:rPr lang="en-US" sz="2400" dirty="0" smtClean="0">
                <a:solidFill>
                  <a:srgbClr val="FF0000"/>
                </a:solidFill>
              </a:rPr>
              <a:t>i.e. </a:t>
            </a:r>
            <a:r>
              <a:rPr lang="en-US" sz="2400" dirty="0">
                <a:solidFill>
                  <a:srgbClr val="FF0000"/>
                </a:solidFill>
              </a:rPr>
              <a:t>sentiment analysis and topic </a:t>
            </a:r>
            <a:r>
              <a:rPr lang="en-US" sz="2400" dirty="0" smtClean="0">
                <a:solidFill>
                  <a:srgbClr val="FF0000"/>
                </a:solidFill>
              </a:rPr>
              <a:t>classification, summarization </a:t>
            </a:r>
            <a:r>
              <a:rPr lang="en-US" sz="2400" dirty="0">
                <a:solidFill>
                  <a:srgbClr val="FF0000"/>
                </a:solidFill>
              </a:rPr>
              <a:t>and machine translation. </a:t>
            </a:r>
          </a:p>
          <a:p>
            <a:pPr marL="457200" indent="-457200" algn="l">
              <a:buFont typeface="+mj-lt"/>
              <a:buAutoNum type="arabicPeriod"/>
            </a:pPr>
            <a:r>
              <a:rPr lang="en-US" sz="2400" b="1" dirty="0"/>
              <a:t>Sequence </a:t>
            </a:r>
            <a:r>
              <a:rPr lang="en-US" sz="2400" b="1" dirty="0" smtClean="0"/>
              <a:t>Labeling:</a:t>
            </a:r>
            <a:r>
              <a:rPr lang="en-US" sz="2400" dirty="0" smtClean="0"/>
              <a:t> </a:t>
            </a:r>
            <a:endParaRPr lang="en-US" sz="2400" dirty="0"/>
          </a:p>
          <a:p>
            <a:pPr lvl="1" indent="0">
              <a:buNone/>
            </a:pPr>
            <a:r>
              <a:rPr lang="en-US" sz="2400" dirty="0"/>
              <a:t>In sequence labeling, the network’s job is to assign a label to each element of a sequence chosen from a small fixed set of </a:t>
            </a:r>
            <a:r>
              <a:rPr lang="en-US" sz="2400" dirty="0" smtClean="0"/>
              <a:t>labels </a:t>
            </a:r>
            <a:r>
              <a:rPr lang="en-US" sz="2400" dirty="0" smtClean="0">
                <a:solidFill>
                  <a:srgbClr val="FF0000"/>
                </a:solidFill>
              </a:rPr>
              <a:t>i.e. POS tagging, </a:t>
            </a:r>
            <a:r>
              <a:rPr lang="en-US" sz="2400" dirty="0">
                <a:solidFill>
                  <a:srgbClr val="FF0000"/>
                </a:solidFill>
              </a:rPr>
              <a:t>named entity </a:t>
            </a:r>
            <a:r>
              <a:rPr lang="en-US" sz="2400" dirty="0" smtClean="0">
                <a:solidFill>
                  <a:srgbClr val="FF0000"/>
                </a:solidFill>
              </a:rPr>
              <a:t>recognition</a:t>
            </a:r>
            <a:r>
              <a:rPr lang="en-US" sz="2400" dirty="0" smtClean="0"/>
              <a:t>. </a:t>
            </a:r>
            <a:endParaRPr lang="en-US" sz="2400" dirty="0"/>
          </a:p>
          <a:p>
            <a:pPr marL="726948" lvl="1" indent="-342900">
              <a:buFont typeface="Arial"/>
              <a:buChar char="•"/>
            </a:pPr>
            <a:endParaRPr lang="en-US" sz="2400" dirty="0"/>
          </a:p>
        </p:txBody>
      </p:sp>
      <p:pic>
        <p:nvPicPr>
          <p:cNvPr id="4" name="Picture 3"/>
          <p:cNvPicPr>
            <a:picLocks noChangeAspect="1"/>
          </p:cNvPicPr>
          <p:nvPr/>
        </p:nvPicPr>
        <p:blipFill>
          <a:blip r:embed="rId2"/>
          <a:stretch>
            <a:fillRect/>
          </a:stretch>
        </p:blipFill>
        <p:spPr>
          <a:xfrm>
            <a:off x="1600200" y="4114800"/>
            <a:ext cx="6781800" cy="749831"/>
          </a:xfrm>
          <a:prstGeom prst="rect">
            <a:avLst/>
          </a:prstGeom>
        </p:spPr>
      </p:pic>
      <p:pic>
        <p:nvPicPr>
          <p:cNvPr id="6" name="Picture 5"/>
          <p:cNvPicPr>
            <a:picLocks noChangeAspect="1"/>
          </p:cNvPicPr>
          <p:nvPr/>
        </p:nvPicPr>
        <p:blipFill>
          <a:blip r:embed="rId3"/>
          <a:stretch>
            <a:fillRect/>
          </a:stretch>
        </p:blipFill>
        <p:spPr>
          <a:xfrm>
            <a:off x="1440708" y="4876800"/>
            <a:ext cx="7017492" cy="685800"/>
          </a:xfrm>
          <a:prstGeom prst="rect">
            <a:avLst/>
          </a:prstGeom>
        </p:spPr>
      </p:pic>
      <p:sp>
        <p:nvSpPr>
          <p:cNvPr id="5" name="Slide Number Placeholder 4"/>
          <p:cNvSpPr>
            <a:spLocks noGrp="1"/>
          </p:cNvSpPr>
          <p:nvPr>
            <p:ph type="sldNum" sz="quarter" idx="12"/>
          </p:nvPr>
        </p:nvSpPr>
        <p:spPr/>
        <p:txBody>
          <a:bodyPr/>
          <a:lstStyle/>
          <a:p>
            <a:fld id="{E74C7FEE-6B48-4643-BCFB-F13B0E13E171}" type="slidenum">
              <a:rPr lang="en-US" smtClean="0"/>
              <a:pPr/>
              <a:t>15</a:t>
            </a:fld>
            <a:endParaRPr lang="en-US" dirty="0"/>
          </a:p>
        </p:txBody>
      </p:sp>
    </p:spTree>
    <p:extLst>
      <p:ext uri="{BB962C8B-B14F-4D97-AF65-F5344CB8AC3E}">
        <p14:creationId xmlns:p14="http://schemas.microsoft.com/office/powerpoint/2010/main" val="331764188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53364" cy="838200"/>
          </a:xfrm>
        </p:spPr>
        <p:txBody>
          <a:bodyPr>
            <a:normAutofit/>
          </a:bodyPr>
          <a:lstStyle/>
          <a:p>
            <a:r>
              <a:rPr lang="en-US" dirty="0"/>
              <a:t>Applications of </a:t>
            </a:r>
            <a:r>
              <a:rPr lang="en-US" dirty="0" smtClean="0"/>
              <a:t>RNNs</a:t>
            </a:r>
            <a:endParaRPr lang="en-US" dirty="0"/>
          </a:p>
        </p:txBody>
      </p:sp>
      <p:sp>
        <p:nvSpPr>
          <p:cNvPr id="3" name="Subtitle 2"/>
          <p:cNvSpPr>
            <a:spLocks noGrp="1"/>
          </p:cNvSpPr>
          <p:nvPr>
            <p:ph type="subTitle" idx="1"/>
          </p:nvPr>
        </p:nvSpPr>
        <p:spPr>
          <a:xfrm>
            <a:off x="609600" y="1219200"/>
            <a:ext cx="7848600" cy="5334000"/>
          </a:xfrm>
        </p:spPr>
        <p:txBody>
          <a:bodyPr>
            <a:normAutofit lnSpcReduction="10000"/>
          </a:bodyPr>
          <a:lstStyle/>
          <a:p>
            <a:pPr marL="457200" indent="-457200" algn="l">
              <a:buFont typeface="+mj-lt"/>
              <a:buAutoNum type="arabicPeriod" startAt="2"/>
            </a:pPr>
            <a:r>
              <a:rPr lang="en-US" sz="2400" b="1" dirty="0">
                <a:solidFill>
                  <a:srgbClr val="FF0000"/>
                </a:solidFill>
              </a:rPr>
              <a:t>Viterbi and Conditional Random Fields (CRFs</a:t>
            </a:r>
            <a:r>
              <a:rPr lang="en-US" sz="2400" b="1" dirty="0" smtClean="0">
                <a:solidFill>
                  <a:srgbClr val="FF0000"/>
                </a:solidFill>
              </a:rPr>
              <a:t>)</a:t>
            </a:r>
            <a:r>
              <a:rPr lang="en-US" sz="2400" b="1" dirty="0" smtClean="0"/>
              <a:t>:</a:t>
            </a:r>
            <a:r>
              <a:rPr lang="en-US" sz="2400" dirty="0" smtClean="0"/>
              <a:t> Combine </a:t>
            </a:r>
            <a:r>
              <a:rPr lang="en-US" sz="2400" dirty="0"/>
              <a:t>the sequence of probability distributions provided by the softmax outputs with a tag-level language model as we did with </a:t>
            </a:r>
            <a:r>
              <a:rPr lang="en-US" sz="2400" dirty="0">
                <a:solidFill>
                  <a:srgbClr val="FF0000"/>
                </a:solidFill>
              </a:rPr>
              <a:t>MEMMs</a:t>
            </a:r>
            <a:r>
              <a:rPr lang="en-US" sz="2400" dirty="0"/>
              <a:t> in Chapter 8. Thereby allowing the use of the </a:t>
            </a:r>
            <a:r>
              <a:rPr lang="en-US" sz="2400" dirty="0">
                <a:solidFill>
                  <a:srgbClr val="FF0000"/>
                </a:solidFill>
              </a:rPr>
              <a:t>Viterbi algorithm </a:t>
            </a:r>
            <a:r>
              <a:rPr lang="en-US" sz="2400" dirty="0"/>
              <a:t>to select the most likely tag sequence. </a:t>
            </a:r>
            <a:endParaRPr lang="en-US" sz="2400" dirty="0" smtClean="0"/>
          </a:p>
          <a:p>
            <a:pPr marL="457200" indent="-457200" algn="l">
              <a:buFont typeface="+mj-lt"/>
              <a:buAutoNum type="arabicPeriod" startAt="2"/>
            </a:pPr>
            <a:r>
              <a:rPr lang="en-US" sz="2400" b="1" dirty="0">
                <a:solidFill>
                  <a:srgbClr val="FF0000"/>
                </a:solidFill>
              </a:rPr>
              <a:t>Generation with Neural Language </a:t>
            </a:r>
            <a:r>
              <a:rPr lang="en-US" sz="2400" b="1" dirty="0" smtClean="0">
                <a:solidFill>
                  <a:srgbClr val="FF0000"/>
                </a:solidFill>
              </a:rPr>
              <a:t>Models:</a:t>
            </a:r>
            <a:r>
              <a:rPr lang="en-US" sz="2400" dirty="0" smtClean="0"/>
              <a:t> Neural </a:t>
            </a:r>
            <a:r>
              <a:rPr lang="en-US" sz="2400" dirty="0"/>
              <a:t>language models are built using recurrent neural networks (RNNs). Two popular variations of RNNs are </a:t>
            </a:r>
            <a:r>
              <a:rPr lang="en-US" sz="2400" dirty="0">
                <a:solidFill>
                  <a:srgbClr val="FF0000"/>
                </a:solidFill>
              </a:rPr>
              <a:t>Long Short Term Memory (LSTM) </a:t>
            </a:r>
            <a:r>
              <a:rPr lang="en-US" sz="2400" dirty="0"/>
              <a:t>networks and </a:t>
            </a:r>
            <a:r>
              <a:rPr lang="en-US" sz="2400" dirty="0">
                <a:solidFill>
                  <a:srgbClr val="FF0000"/>
                </a:solidFill>
              </a:rPr>
              <a:t>Gated Recurrent Unit (GRU) </a:t>
            </a:r>
            <a:r>
              <a:rPr lang="en-US" sz="2400" dirty="0"/>
              <a:t>networks.</a:t>
            </a:r>
          </a:p>
          <a:p>
            <a:pPr marL="457200" indent="-457200" algn="l">
              <a:buFont typeface="+mj-lt"/>
              <a:buAutoNum type="arabicPeriod" startAt="2"/>
            </a:pPr>
            <a:r>
              <a:rPr lang="en-US" sz="2400" b="1" dirty="0">
                <a:solidFill>
                  <a:srgbClr val="FF0000"/>
                </a:solidFill>
              </a:rPr>
              <a:t>RNNs for Sequence </a:t>
            </a:r>
            <a:r>
              <a:rPr lang="en-US" sz="2400" b="1" dirty="0" smtClean="0">
                <a:solidFill>
                  <a:srgbClr val="FF0000"/>
                </a:solidFill>
              </a:rPr>
              <a:t>Classification</a:t>
            </a:r>
            <a:r>
              <a:rPr lang="en-US" sz="2400" b="1" dirty="0" smtClean="0"/>
              <a:t>: </a:t>
            </a:r>
            <a:r>
              <a:rPr lang="en-US" sz="2400" dirty="0">
                <a:solidFill>
                  <a:srgbClr val="FF0000"/>
                </a:solidFill>
              </a:rPr>
              <a:t>Another use of RNNs is to classify entire sequences </a:t>
            </a:r>
            <a:r>
              <a:rPr lang="en-US" sz="2400" dirty="0" smtClean="0">
                <a:solidFill>
                  <a:srgbClr val="FF0000"/>
                </a:solidFill>
              </a:rPr>
              <a:t>i.e. sentiment analysis,</a:t>
            </a:r>
            <a:r>
              <a:rPr lang="en-US" sz="2400" dirty="0" smtClean="0"/>
              <a:t> document</a:t>
            </a:r>
            <a:r>
              <a:rPr lang="en-US" sz="2400" dirty="0"/>
              <a:t>-level topic classification, spam detection, message routing for customer service applications, and deception detection. </a:t>
            </a:r>
          </a:p>
          <a:p>
            <a:pPr marL="342900" indent="-342900" algn="l">
              <a:buFont typeface="Arial"/>
              <a:buChar char="•"/>
            </a:pPr>
            <a:endParaRPr lang="en-US" sz="2400" b="1" dirty="0"/>
          </a:p>
        </p:txBody>
      </p:sp>
      <p:sp>
        <p:nvSpPr>
          <p:cNvPr id="4" name="Slide Number Placeholder 3"/>
          <p:cNvSpPr>
            <a:spLocks noGrp="1"/>
          </p:cNvSpPr>
          <p:nvPr>
            <p:ph type="sldNum" sz="quarter" idx="12"/>
          </p:nvPr>
        </p:nvSpPr>
        <p:spPr/>
        <p:txBody>
          <a:bodyPr/>
          <a:lstStyle/>
          <a:p>
            <a:fld id="{E74C7FEE-6B48-4643-BCFB-F13B0E13E171}" type="slidenum">
              <a:rPr lang="en-US" smtClean="0"/>
              <a:pPr/>
              <a:t>16</a:t>
            </a:fld>
            <a:endParaRPr lang="en-US" dirty="0"/>
          </a:p>
        </p:txBody>
      </p:sp>
    </p:spTree>
    <p:extLst>
      <p:ext uri="{BB962C8B-B14F-4D97-AF65-F5344CB8AC3E}">
        <p14:creationId xmlns:p14="http://schemas.microsoft.com/office/powerpoint/2010/main" val="224592349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53364" cy="838200"/>
          </a:xfrm>
        </p:spPr>
        <p:txBody>
          <a:bodyPr>
            <a:normAutofit/>
          </a:bodyPr>
          <a:lstStyle/>
          <a:p>
            <a:r>
              <a:rPr lang="en-US" dirty="0"/>
              <a:t>Applications of </a:t>
            </a:r>
            <a:r>
              <a:rPr lang="en-US" dirty="0" smtClean="0"/>
              <a:t>RNNs (cont’d)</a:t>
            </a:r>
            <a:endParaRPr lang="en-US" dirty="0"/>
          </a:p>
        </p:txBody>
      </p:sp>
      <p:sp>
        <p:nvSpPr>
          <p:cNvPr id="3" name="Subtitle 2"/>
          <p:cNvSpPr>
            <a:spLocks noGrp="1"/>
          </p:cNvSpPr>
          <p:nvPr>
            <p:ph type="subTitle" idx="1"/>
          </p:nvPr>
        </p:nvSpPr>
        <p:spPr>
          <a:xfrm>
            <a:off x="609600" y="1219200"/>
            <a:ext cx="7848600" cy="5334000"/>
          </a:xfrm>
        </p:spPr>
        <p:txBody>
          <a:bodyPr>
            <a:normAutofit/>
          </a:bodyPr>
          <a:lstStyle/>
          <a:p>
            <a:pPr marL="342900" indent="-342900" algn="l">
              <a:buFont typeface="Arial"/>
              <a:buChar char="•"/>
            </a:pPr>
            <a:r>
              <a:rPr lang="en-US" dirty="0"/>
              <a:t>To apply RNNs in this setting, </a:t>
            </a:r>
            <a:r>
              <a:rPr lang="en-US" dirty="0">
                <a:solidFill>
                  <a:srgbClr val="FF0000"/>
                </a:solidFill>
              </a:rPr>
              <a:t>the hidden layer from the final state </a:t>
            </a:r>
            <a:r>
              <a:rPr lang="en-US" dirty="0"/>
              <a:t>of the network is taken </a:t>
            </a:r>
            <a:r>
              <a:rPr lang="en-US" dirty="0">
                <a:solidFill>
                  <a:srgbClr val="FF0000"/>
                </a:solidFill>
              </a:rPr>
              <a:t>to constitute a compressed representation </a:t>
            </a:r>
            <a:r>
              <a:rPr lang="en-US" dirty="0"/>
              <a:t>of the entire sequence. This </a:t>
            </a:r>
            <a:r>
              <a:rPr lang="en-US" dirty="0" smtClean="0"/>
              <a:t>compressed </a:t>
            </a:r>
            <a:r>
              <a:rPr lang="en-US" dirty="0"/>
              <a:t>sequence representation can then in turn </a:t>
            </a:r>
            <a:r>
              <a:rPr lang="en-US" dirty="0">
                <a:solidFill>
                  <a:srgbClr val="FF0000"/>
                </a:solidFill>
              </a:rPr>
              <a:t>serve as the input to a feed-forward network </a:t>
            </a:r>
            <a:r>
              <a:rPr lang="en-US" dirty="0"/>
              <a:t>trained to select the correct class. Fig. </a:t>
            </a:r>
            <a:r>
              <a:rPr lang="en-US" dirty="0" smtClean="0"/>
              <a:t>9.9 </a:t>
            </a:r>
            <a:r>
              <a:rPr lang="en-US" dirty="0"/>
              <a:t>illustrates this approach. </a:t>
            </a:r>
          </a:p>
          <a:p>
            <a:pPr marL="342900" indent="-342900" algn="l">
              <a:buFont typeface="Arial"/>
              <a:buChar char="•"/>
            </a:pPr>
            <a:endParaRPr lang="en-US" b="1" dirty="0"/>
          </a:p>
        </p:txBody>
      </p:sp>
      <p:pic>
        <p:nvPicPr>
          <p:cNvPr id="4" name="Picture 3"/>
          <p:cNvPicPr>
            <a:picLocks noChangeAspect="1"/>
          </p:cNvPicPr>
          <p:nvPr/>
        </p:nvPicPr>
        <p:blipFill>
          <a:blip r:embed="rId2"/>
          <a:stretch>
            <a:fillRect/>
          </a:stretch>
        </p:blipFill>
        <p:spPr>
          <a:xfrm>
            <a:off x="1587739" y="2743201"/>
            <a:ext cx="5879861" cy="4114800"/>
          </a:xfrm>
          <a:prstGeom prst="rect">
            <a:avLst/>
          </a:prstGeom>
        </p:spPr>
      </p:pic>
      <p:sp>
        <p:nvSpPr>
          <p:cNvPr id="5" name="Slide Number Placeholder 4"/>
          <p:cNvSpPr>
            <a:spLocks noGrp="1"/>
          </p:cNvSpPr>
          <p:nvPr>
            <p:ph type="sldNum" sz="quarter" idx="12"/>
          </p:nvPr>
        </p:nvSpPr>
        <p:spPr/>
        <p:txBody>
          <a:bodyPr/>
          <a:lstStyle/>
          <a:p>
            <a:fld id="{E74C7FEE-6B48-4643-BCFB-F13B0E13E171}" type="slidenum">
              <a:rPr lang="en-US" smtClean="0"/>
              <a:pPr/>
              <a:t>17</a:t>
            </a:fld>
            <a:endParaRPr lang="en-US" dirty="0"/>
          </a:p>
        </p:txBody>
      </p:sp>
    </p:spTree>
    <p:extLst>
      <p:ext uri="{BB962C8B-B14F-4D97-AF65-F5344CB8AC3E}">
        <p14:creationId xmlns:p14="http://schemas.microsoft.com/office/powerpoint/2010/main" val="420902291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53364" cy="838200"/>
          </a:xfrm>
        </p:spPr>
        <p:txBody>
          <a:bodyPr>
            <a:normAutofit fontScale="90000"/>
          </a:bodyPr>
          <a:lstStyle/>
          <a:p>
            <a:r>
              <a:rPr lang="en-US" dirty="0"/>
              <a:t>Deep Networks: Stacked and Bidirectional </a:t>
            </a:r>
            <a:r>
              <a:rPr lang="en-US" dirty="0" smtClean="0"/>
              <a:t>RNNs</a:t>
            </a:r>
            <a:endParaRPr lang="en-US" dirty="0"/>
          </a:p>
        </p:txBody>
      </p:sp>
      <p:sp>
        <p:nvSpPr>
          <p:cNvPr id="3" name="Subtitle 2"/>
          <p:cNvSpPr>
            <a:spLocks noGrp="1"/>
          </p:cNvSpPr>
          <p:nvPr>
            <p:ph type="subTitle" idx="1"/>
          </p:nvPr>
        </p:nvSpPr>
        <p:spPr>
          <a:xfrm>
            <a:off x="609600" y="1219200"/>
            <a:ext cx="7848600" cy="5334000"/>
          </a:xfrm>
        </p:spPr>
        <p:txBody>
          <a:bodyPr>
            <a:normAutofit/>
          </a:bodyPr>
          <a:lstStyle/>
          <a:p>
            <a:pPr marL="342900" indent="-342900" algn="l">
              <a:buFont typeface="Arial"/>
              <a:buChar char="•"/>
            </a:pPr>
            <a:r>
              <a:rPr lang="en-US" sz="2200" dirty="0" smtClean="0">
                <a:solidFill>
                  <a:srgbClr val="FF0000"/>
                </a:solidFill>
              </a:rPr>
              <a:t>Two </a:t>
            </a:r>
            <a:r>
              <a:rPr lang="en-US" sz="2200" dirty="0">
                <a:solidFill>
                  <a:srgbClr val="FF0000"/>
                </a:solidFill>
              </a:rPr>
              <a:t>of the more common network architectures used in language processing with </a:t>
            </a:r>
            <a:r>
              <a:rPr lang="en-US" sz="2200" dirty="0" smtClean="0">
                <a:solidFill>
                  <a:srgbClr val="FF0000"/>
                </a:solidFill>
              </a:rPr>
              <a:t>RNNs are as follows. </a:t>
            </a:r>
            <a:endParaRPr lang="en-US" sz="2200" dirty="0">
              <a:solidFill>
                <a:srgbClr val="FF0000"/>
              </a:solidFill>
            </a:endParaRPr>
          </a:p>
          <a:p>
            <a:pPr marL="457200" indent="-457200" algn="l">
              <a:buFont typeface="+mj-lt"/>
              <a:buAutoNum type="arabicPeriod"/>
            </a:pPr>
            <a:r>
              <a:rPr lang="en-US" sz="2200" b="1" dirty="0">
                <a:solidFill>
                  <a:srgbClr val="FF0000"/>
                </a:solidFill>
              </a:rPr>
              <a:t>Stacked </a:t>
            </a:r>
            <a:r>
              <a:rPr lang="en-US" sz="2200" b="1" dirty="0" smtClean="0">
                <a:solidFill>
                  <a:srgbClr val="FF0000"/>
                </a:solidFill>
              </a:rPr>
              <a:t>RNNs</a:t>
            </a:r>
            <a:r>
              <a:rPr lang="en-US" sz="2200" b="1" dirty="0" smtClean="0"/>
              <a:t>: </a:t>
            </a:r>
            <a:r>
              <a:rPr lang="en-US" sz="2200" dirty="0"/>
              <a:t>Stacked RNNs consist of multiple networks where the output of one layer serves as the input to a subsequent layer, as shown in Fig. 9.10. </a:t>
            </a:r>
            <a:r>
              <a:rPr lang="en-US" sz="2200" dirty="0" smtClean="0"/>
              <a:t>Better than single layer networks.</a:t>
            </a:r>
            <a:endParaRPr lang="en-US" sz="2200" dirty="0"/>
          </a:p>
          <a:p>
            <a:pPr marL="342900" indent="-342900" algn="l">
              <a:buFont typeface="Arial"/>
              <a:buChar char="•"/>
            </a:pPr>
            <a:endParaRPr lang="en-US" sz="2200" b="1" dirty="0"/>
          </a:p>
          <a:p>
            <a:pPr marL="342900" indent="-342900" algn="l">
              <a:buFont typeface="Arial"/>
              <a:buChar char="•"/>
            </a:pPr>
            <a:endParaRPr lang="en-US" sz="2200" b="1" dirty="0"/>
          </a:p>
        </p:txBody>
      </p:sp>
      <p:pic>
        <p:nvPicPr>
          <p:cNvPr id="5" name="Picture 4"/>
          <p:cNvPicPr>
            <a:picLocks noChangeAspect="1"/>
          </p:cNvPicPr>
          <p:nvPr/>
        </p:nvPicPr>
        <p:blipFill>
          <a:blip r:embed="rId2"/>
          <a:stretch>
            <a:fillRect/>
          </a:stretch>
        </p:blipFill>
        <p:spPr>
          <a:xfrm>
            <a:off x="1905000" y="2922348"/>
            <a:ext cx="5715000" cy="3948352"/>
          </a:xfrm>
          <a:prstGeom prst="rect">
            <a:avLst/>
          </a:prstGeom>
        </p:spPr>
      </p:pic>
      <p:sp>
        <p:nvSpPr>
          <p:cNvPr id="4" name="Slide Number Placeholder 3"/>
          <p:cNvSpPr>
            <a:spLocks noGrp="1"/>
          </p:cNvSpPr>
          <p:nvPr>
            <p:ph type="sldNum" sz="quarter" idx="12"/>
          </p:nvPr>
        </p:nvSpPr>
        <p:spPr/>
        <p:txBody>
          <a:bodyPr/>
          <a:lstStyle/>
          <a:p>
            <a:fld id="{E74C7FEE-6B48-4643-BCFB-F13B0E13E171}" type="slidenum">
              <a:rPr lang="en-US" smtClean="0"/>
              <a:pPr/>
              <a:t>18</a:t>
            </a:fld>
            <a:endParaRPr lang="en-US" dirty="0"/>
          </a:p>
        </p:txBody>
      </p:sp>
    </p:spTree>
    <p:extLst>
      <p:ext uri="{BB962C8B-B14F-4D97-AF65-F5344CB8AC3E}">
        <p14:creationId xmlns:p14="http://schemas.microsoft.com/office/powerpoint/2010/main" val="397600512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53364" cy="838200"/>
          </a:xfrm>
        </p:spPr>
        <p:txBody>
          <a:bodyPr>
            <a:normAutofit fontScale="90000"/>
          </a:bodyPr>
          <a:lstStyle/>
          <a:p>
            <a:r>
              <a:rPr lang="en-US" dirty="0"/>
              <a:t>Deep Networks: Stacked and Bidirectional </a:t>
            </a:r>
            <a:r>
              <a:rPr lang="en-US" dirty="0" smtClean="0"/>
              <a:t>RNNs</a:t>
            </a:r>
            <a:endParaRPr lang="en-US" dirty="0"/>
          </a:p>
        </p:txBody>
      </p:sp>
      <p:sp>
        <p:nvSpPr>
          <p:cNvPr id="3" name="Subtitle 2"/>
          <p:cNvSpPr>
            <a:spLocks noGrp="1"/>
          </p:cNvSpPr>
          <p:nvPr>
            <p:ph type="subTitle" idx="1"/>
          </p:nvPr>
        </p:nvSpPr>
        <p:spPr>
          <a:xfrm>
            <a:off x="609600" y="1219200"/>
            <a:ext cx="7848600" cy="5334000"/>
          </a:xfrm>
        </p:spPr>
        <p:txBody>
          <a:bodyPr>
            <a:normAutofit/>
          </a:bodyPr>
          <a:lstStyle/>
          <a:p>
            <a:pPr marL="457200" indent="-457200" algn="l">
              <a:buFont typeface="+mj-lt"/>
              <a:buAutoNum type="arabicPeriod" startAt="2"/>
            </a:pPr>
            <a:r>
              <a:rPr lang="en-US" sz="2400" b="1" dirty="0">
                <a:solidFill>
                  <a:srgbClr val="FF0000"/>
                </a:solidFill>
              </a:rPr>
              <a:t>Bidirectional </a:t>
            </a:r>
            <a:r>
              <a:rPr lang="en-US" sz="2400" b="1" dirty="0" smtClean="0">
                <a:solidFill>
                  <a:srgbClr val="FF0000"/>
                </a:solidFill>
              </a:rPr>
              <a:t>RNNs</a:t>
            </a:r>
            <a:r>
              <a:rPr lang="en-US" sz="2400" b="1" dirty="0" smtClean="0"/>
              <a:t>: </a:t>
            </a:r>
            <a:r>
              <a:rPr lang="en-US" sz="2400" dirty="0" smtClean="0"/>
              <a:t>Hidden </a:t>
            </a:r>
            <a:r>
              <a:rPr lang="en-US" sz="2400" dirty="0"/>
              <a:t>state at time </a:t>
            </a:r>
            <a:r>
              <a:rPr lang="en-US" sz="2400" i="1" dirty="0"/>
              <a:t>t </a:t>
            </a:r>
            <a:r>
              <a:rPr lang="en-US" sz="2400" dirty="0"/>
              <a:t>is the result of a function of the inputs from the start up through time </a:t>
            </a:r>
            <a:r>
              <a:rPr lang="en-US" sz="2400" i="1" dirty="0"/>
              <a:t>t</a:t>
            </a:r>
            <a:r>
              <a:rPr lang="en-US" sz="2400" dirty="0"/>
              <a:t>. </a:t>
            </a:r>
          </a:p>
          <a:p>
            <a:pPr marL="342900" indent="-342900" algn="l">
              <a:buFont typeface="Arial"/>
              <a:buChar char="•"/>
            </a:pPr>
            <a:r>
              <a:rPr lang="en-US" sz="2400" i="1" dirty="0">
                <a:solidFill>
                  <a:srgbClr val="FF0000"/>
                </a:solidFill>
              </a:rPr>
              <a:t>h</a:t>
            </a:r>
            <a:r>
              <a:rPr lang="en-US" sz="2400" i="1" baseline="-25000" dirty="0">
                <a:solidFill>
                  <a:srgbClr val="FF0000"/>
                </a:solidFill>
              </a:rPr>
              <a:t>forward</a:t>
            </a:r>
            <a:r>
              <a:rPr lang="en-US" sz="2400" i="1" dirty="0">
                <a:solidFill>
                  <a:srgbClr val="FF0000"/>
                </a:solidFill>
              </a:rPr>
              <a:t> </a:t>
            </a:r>
            <a:r>
              <a:rPr lang="en-US" sz="2400" dirty="0">
                <a:solidFill>
                  <a:srgbClr val="FF0000"/>
                </a:solidFill>
              </a:rPr>
              <a:t>= </a:t>
            </a:r>
            <a:r>
              <a:rPr lang="en-US" sz="2400" i="1" dirty="0" smtClean="0">
                <a:solidFill>
                  <a:srgbClr val="FF0000"/>
                </a:solidFill>
              </a:rPr>
              <a:t>SRN</a:t>
            </a:r>
            <a:r>
              <a:rPr lang="en-US" sz="2400" i="1" baseline="-25000" dirty="0">
                <a:solidFill>
                  <a:srgbClr val="FF0000"/>
                </a:solidFill>
              </a:rPr>
              <a:t>forward</a:t>
            </a:r>
            <a:r>
              <a:rPr lang="en-US" sz="2400" i="1" dirty="0" smtClean="0">
                <a:solidFill>
                  <a:srgbClr val="FF0000"/>
                </a:solidFill>
              </a:rPr>
              <a:t> </a:t>
            </a:r>
            <a:r>
              <a:rPr lang="en-US" sz="2400" dirty="0">
                <a:solidFill>
                  <a:srgbClr val="FF0000"/>
                </a:solidFill>
              </a:rPr>
              <a:t>(</a:t>
            </a:r>
            <a:r>
              <a:rPr lang="en-US" sz="2400" i="1" dirty="0" smtClean="0">
                <a:solidFill>
                  <a:srgbClr val="FF0000"/>
                </a:solidFill>
              </a:rPr>
              <a:t>x</a:t>
            </a:r>
            <a:r>
              <a:rPr lang="en-US" sz="2400" i="1" baseline="-25000" dirty="0" smtClean="0">
                <a:solidFill>
                  <a:srgbClr val="FF0000"/>
                </a:solidFill>
              </a:rPr>
              <a:t>1</a:t>
            </a:r>
            <a:r>
              <a:rPr lang="en-US" sz="2400" i="1" dirty="0" smtClean="0">
                <a:solidFill>
                  <a:srgbClr val="FF0000"/>
                </a:solidFill>
              </a:rPr>
              <a:t> </a:t>
            </a:r>
            <a:r>
              <a:rPr lang="en-US" sz="2400" dirty="0" smtClean="0">
                <a:solidFill>
                  <a:srgbClr val="FF0000"/>
                </a:solidFill>
              </a:rPr>
              <a:t>: </a:t>
            </a:r>
            <a:r>
              <a:rPr lang="en-US" sz="2400" i="1" dirty="0" smtClean="0">
                <a:solidFill>
                  <a:srgbClr val="FF0000"/>
                </a:solidFill>
              </a:rPr>
              <a:t>x</a:t>
            </a:r>
            <a:r>
              <a:rPr lang="en-US" sz="2400" i="1" baseline="-25000" dirty="0" smtClean="0">
                <a:solidFill>
                  <a:srgbClr val="FF0000"/>
                </a:solidFill>
              </a:rPr>
              <a:t>t</a:t>
            </a:r>
            <a:r>
              <a:rPr lang="en-US" sz="2400" dirty="0" smtClean="0">
                <a:solidFill>
                  <a:srgbClr val="FF0000"/>
                </a:solidFill>
              </a:rPr>
              <a:t>)</a:t>
            </a:r>
          </a:p>
          <a:p>
            <a:pPr marL="342900" indent="-342900" algn="l">
              <a:buFont typeface="Arial"/>
              <a:buChar char="•"/>
            </a:pPr>
            <a:r>
              <a:rPr lang="en-US" sz="2400" dirty="0" smtClean="0">
                <a:solidFill>
                  <a:srgbClr val="FF0000"/>
                </a:solidFill>
              </a:rPr>
              <a:t>To </a:t>
            </a:r>
            <a:r>
              <a:rPr lang="en-US" sz="2400" dirty="0">
                <a:solidFill>
                  <a:srgbClr val="FF0000"/>
                </a:solidFill>
              </a:rPr>
              <a:t>take advantage of the context to the right of the current </a:t>
            </a:r>
            <a:r>
              <a:rPr lang="en-US" sz="2400" dirty="0" smtClean="0">
                <a:solidFill>
                  <a:srgbClr val="FF0000"/>
                </a:solidFill>
              </a:rPr>
              <a:t>input</a:t>
            </a:r>
            <a:r>
              <a:rPr lang="en-US" sz="2400" dirty="0" smtClean="0"/>
              <a:t>, one </a:t>
            </a:r>
            <a:r>
              <a:rPr lang="en-US" sz="2400" dirty="0"/>
              <a:t>way to recover such information is to train a recurrent network on an input sequence </a:t>
            </a:r>
            <a:r>
              <a:rPr lang="en-US" sz="2400" dirty="0">
                <a:solidFill>
                  <a:srgbClr val="FF0000"/>
                </a:solidFill>
              </a:rPr>
              <a:t>in </a:t>
            </a:r>
            <a:r>
              <a:rPr lang="en-US" sz="2400" dirty="0" smtClean="0">
                <a:solidFill>
                  <a:srgbClr val="FF0000"/>
                </a:solidFill>
              </a:rPr>
              <a:t>reverse</a:t>
            </a:r>
            <a:r>
              <a:rPr lang="en-US" sz="2400" dirty="0" smtClean="0"/>
              <a:t>. </a:t>
            </a:r>
            <a:endParaRPr lang="en-US" sz="2400" dirty="0"/>
          </a:p>
          <a:p>
            <a:pPr marL="342900" indent="-342900" algn="l">
              <a:buFont typeface="Arial"/>
              <a:buChar char="•"/>
            </a:pPr>
            <a:r>
              <a:rPr lang="en-US" sz="2400" i="1" dirty="0" smtClean="0">
                <a:solidFill>
                  <a:srgbClr val="FF0000"/>
                </a:solidFill>
              </a:rPr>
              <a:t>h</a:t>
            </a:r>
            <a:r>
              <a:rPr lang="en-US" sz="2400" i="1" baseline="-25000" dirty="0" smtClean="0">
                <a:solidFill>
                  <a:srgbClr val="FF0000"/>
                </a:solidFill>
              </a:rPr>
              <a:t>backward</a:t>
            </a:r>
            <a:r>
              <a:rPr lang="en-US" sz="2400" i="1" dirty="0" smtClean="0">
                <a:solidFill>
                  <a:srgbClr val="FF0000"/>
                </a:solidFill>
              </a:rPr>
              <a:t> </a:t>
            </a:r>
            <a:r>
              <a:rPr lang="en-US" sz="2400" dirty="0">
                <a:solidFill>
                  <a:srgbClr val="FF0000"/>
                </a:solidFill>
              </a:rPr>
              <a:t>= </a:t>
            </a:r>
            <a:r>
              <a:rPr lang="en-US" sz="2400" i="1" dirty="0" smtClean="0">
                <a:solidFill>
                  <a:srgbClr val="FF0000"/>
                </a:solidFill>
              </a:rPr>
              <a:t>SRN</a:t>
            </a:r>
            <a:r>
              <a:rPr lang="en-US" sz="2400" i="1" baseline="-25000" dirty="0">
                <a:solidFill>
                  <a:srgbClr val="FF0000"/>
                </a:solidFill>
              </a:rPr>
              <a:t>backward</a:t>
            </a:r>
            <a:r>
              <a:rPr lang="en-US" sz="2400" i="1" dirty="0" smtClean="0">
                <a:solidFill>
                  <a:srgbClr val="FF0000"/>
                </a:solidFill>
              </a:rPr>
              <a:t> </a:t>
            </a:r>
            <a:r>
              <a:rPr lang="en-US" sz="2400" dirty="0">
                <a:solidFill>
                  <a:srgbClr val="FF0000"/>
                </a:solidFill>
              </a:rPr>
              <a:t>(</a:t>
            </a:r>
            <a:r>
              <a:rPr lang="en-US" sz="2400" i="1" dirty="0" smtClean="0">
                <a:solidFill>
                  <a:srgbClr val="FF0000"/>
                </a:solidFill>
              </a:rPr>
              <a:t>x</a:t>
            </a:r>
            <a:r>
              <a:rPr lang="en-US" sz="2400" i="1" baseline="-25000" dirty="0" smtClean="0">
                <a:solidFill>
                  <a:srgbClr val="FF0000"/>
                </a:solidFill>
              </a:rPr>
              <a:t>n</a:t>
            </a:r>
            <a:r>
              <a:rPr lang="en-US" sz="2400" i="1" dirty="0" smtClean="0">
                <a:solidFill>
                  <a:srgbClr val="FF0000"/>
                </a:solidFill>
              </a:rPr>
              <a:t> </a:t>
            </a:r>
            <a:r>
              <a:rPr lang="en-US" sz="2400" dirty="0">
                <a:solidFill>
                  <a:srgbClr val="FF0000"/>
                </a:solidFill>
              </a:rPr>
              <a:t>: </a:t>
            </a:r>
            <a:r>
              <a:rPr lang="en-US" sz="2400" i="1" dirty="0">
                <a:solidFill>
                  <a:srgbClr val="FF0000"/>
                </a:solidFill>
              </a:rPr>
              <a:t>x</a:t>
            </a:r>
            <a:r>
              <a:rPr lang="en-US" sz="2400" i="1" baseline="-25000" dirty="0">
                <a:solidFill>
                  <a:srgbClr val="FF0000"/>
                </a:solidFill>
              </a:rPr>
              <a:t>t</a:t>
            </a:r>
            <a:r>
              <a:rPr lang="en-US" sz="2400" dirty="0">
                <a:solidFill>
                  <a:srgbClr val="FF0000"/>
                </a:solidFill>
              </a:rPr>
              <a:t>)</a:t>
            </a:r>
          </a:p>
          <a:p>
            <a:pPr marL="342900" indent="-342900" algn="l">
              <a:buFont typeface="Arial"/>
              <a:buChar char="•"/>
            </a:pPr>
            <a:r>
              <a:rPr lang="en-US" sz="2400" dirty="0"/>
              <a:t>Putting these networks together results in a </a:t>
            </a:r>
            <a:r>
              <a:rPr lang="en-US" sz="2400" dirty="0">
                <a:solidFill>
                  <a:srgbClr val="FF0000"/>
                </a:solidFill>
              </a:rPr>
              <a:t>bidirectional RNN. </a:t>
            </a:r>
            <a:endParaRPr lang="en-US" sz="2400" dirty="0" smtClean="0">
              <a:solidFill>
                <a:srgbClr val="FF0000"/>
              </a:solidFill>
            </a:endParaRPr>
          </a:p>
          <a:p>
            <a:pPr marL="342900" indent="-342900" algn="l">
              <a:buFont typeface="Arial"/>
              <a:buChar char="•"/>
            </a:pPr>
            <a:r>
              <a:rPr lang="en-US" sz="2400" i="1" dirty="0" smtClean="0">
                <a:solidFill>
                  <a:srgbClr val="FF0000"/>
                </a:solidFill>
              </a:rPr>
              <a:t>h</a:t>
            </a:r>
            <a:r>
              <a:rPr lang="en-US" sz="2400" i="1" baseline="-25000" dirty="0" smtClean="0">
                <a:solidFill>
                  <a:srgbClr val="FF0000"/>
                </a:solidFill>
              </a:rPr>
              <a:t>t</a:t>
            </a:r>
            <a:r>
              <a:rPr lang="en-US" sz="2400" i="1" dirty="0" smtClean="0">
                <a:solidFill>
                  <a:srgbClr val="FF0000"/>
                </a:solidFill>
              </a:rPr>
              <a:t> </a:t>
            </a:r>
            <a:r>
              <a:rPr lang="en-US" sz="2400" dirty="0">
                <a:solidFill>
                  <a:srgbClr val="FF0000"/>
                </a:solidFill>
              </a:rPr>
              <a:t>= </a:t>
            </a:r>
            <a:r>
              <a:rPr lang="en-US" sz="2400" i="1" dirty="0" smtClean="0">
                <a:solidFill>
                  <a:srgbClr val="FF0000"/>
                </a:solidFill>
              </a:rPr>
              <a:t>h</a:t>
            </a:r>
            <a:r>
              <a:rPr lang="en-US" sz="2400" i="1" baseline="-25000" dirty="0" smtClean="0">
                <a:solidFill>
                  <a:srgbClr val="FF0000"/>
                </a:solidFill>
              </a:rPr>
              <a:t>t</a:t>
            </a:r>
            <a:r>
              <a:rPr lang="en-US" sz="2400" i="1" dirty="0" smtClean="0">
                <a:solidFill>
                  <a:srgbClr val="FF0000"/>
                </a:solidFill>
              </a:rPr>
              <a:t> </a:t>
            </a:r>
            <a:r>
              <a:rPr lang="en-US" sz="2400" i="1" baseline="30000" dirty="0" smtClean="0">
                <a:solidFill>
                  <a:srgbClr val="FF0000"/>
                </a:solidFill>
              </a:rPr>
              <a:t>forward</a:t>
            </a:r>
            <a:r>
              <a:rPr lang="en-US" sz="2400" i="1" dirty="0" smtClean="0">
                <a:solidFill>
                  <a:srgbClr val="FF0000"/>
                </a:solidFill>
              </a:rPr>
              <a:t> </a:t>
            </a:r>
            <a:r>
              <a:rPr lang="en-US" sz="2400" dirty="0" smtClean="0">
                <a:solidFill>
                  <a:srgbClr val="FF0000"/>
                </a:solidFill>
              </a:rPr>
              <a:t>⊕ </a:t>
            </a:r>
            <a:r>
              <a:rPr lang="en-US" sz="2400" i="1" dirty="0" smtClean="0">
                <a:solidFill>
                  <a:srgbClr val="FF0000"/>
                </a:solidFill>
              </a:rPr>
              <a:t>h</a:t>
            </a:r>
            <a:r>
              <a:rPr lang="en-US" sz="2400" i="1" baseline="-25000" dirty="0" smtClean="0">
                <a:solidFill>
                  <a:srgbClr val="FF0000"/>
                </a:solidFill>
              </a:rPr>
              <a:t>t</a:t>
            </a:r>
            <a:r>
              <a:rPr lang="en-US" sz="2400" i="1" baseline="30000" dirty="0" smtClean="0">
                <a:solidFill>
                  <a:srgbClr val="FF0000"/>
                </a:solidFill>
              </a:rPr>
              <a:t>backward</a:t>
            </a:r>
            <a:r>
              <a:rPr lang="en-US" sz="2400" i="1" dirty="0" smtClean="0">
                <a:solidFill>
                  <a:srgbClr val="FF0000"/>
                </a:solidFill>
              </a:rPr>
              <a:t> 				</a:t>
            </a:r>
            <a:r>
              <a:rPr lang="en-US" sz="2400" dirty="0" smtClean="0">
                <a:solidFill>
                  <a:srgbClr val="FF0000"/>
                </a:solidFill>
              </a:rPr>
              <a:t>(</a:t>
            </a:r>
            <a:r>
              <a:rPr lang="en-US" sz="2400" dirty="0">
                <a:solidFill>
                  <a:srgbClr val="FF0000"/>
                </a:solidFill>
              </a:rPr>
              <a:t>9.7) </a:t>
            </a:r>
          </a:p>
          <a:p>
            <a:pPr marL="342900" indent="-342900" algn="l">
              <a:buFont typeface="Arial"/>
              <a:buChar char="•"/>
            </a:pPr>
            <a:r>
              <a:rPr lang="en-US" sz="2400" dirty="0"/>
              <a:t>Fig. 9.11 illustrates a bidirectional network where the </a:t>
            </a:r>
            <a:r>
              <a:rPr lang="en-US" sz="2400" dirty="0">
                <a:solidFill>
                  <a:schemeClr val="tx1"/>
                </a:solidFill>
              </a:rPr>
              <a:t>outputs of the forward and backward pass are concatenated. </a:t>
            </a:r>
          </a:p>
        </p:txBody>
      </p:sp>
      <p:sp>
        <p:nvSpPr>
          <p:cNvPr id="4" name="Slide Number Placeholder 3"/>
          <p:cNvSpPr>
            <a:spLocks noGrp="1"/>
          </p:cNvSpPr>
          <p:nvPr>
            <p:ph type="sldNum" sz="quarter" idx="12"/>
          </p:nvPr>
        </p:nvSpPr>
        <p:spPr/>
        <p:txBody>
          <a:bodyPr/>
          <a:lstStyle/>
          <a:p>
            <a:fld id="{E74C7FEE-6B48-4643-BCFB-F13B0E13E171}" type="slidenum">
              <a:rPr lang="en-US" smtClean="0"/>
              <a:pPr/>
              <a:t>19</a:t>
            </a:fld>
            <a:endParaRPr lang="en-US" dirty="0"/>
          </a:p>
        </p:txBody>
      </p:sp>
    </p:spTree>
    <p:extLst>
      <p:ext uri="{BB962C8B-B14F-4D97-AF65-F5344CB8AC3E}">
        <p14:creationId xmlns:p14="http://schemas.microsoft.com/office/powerpoint/2010/main" val="55368182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53364" cy="838200"/>
          </a:xfrm>
        </p:spPr>
        <p:txBody>
          <a:bodyPr>
            <a:normAutofit fontScale="90000"/>
          </a:bodyPr>
          <a:lstStyle/>
          <a:p>
            <a:r>
              <a:rPr lang="en-US" dirty="0" smtClean="0"/>
              <a:t>Language Models </a:t>
            </a:r>
            <a:r>
              <a:rPr lang="en-US" dirty="0" err="1" smtClean="0"/>
              <a:t>Vs</a:t>
            </a:r>
            <a:r>
              <a:rPr lang="en-US" dirty="0" smtClean="0"/>
              <a:t> Recurrent Neural Network</a:t>
            </a:r>
            <a:endParaRPr lang="en-US" dirty="0"/>
          </a:p>
        </p:txBody>
      </p:sp>
      <p:sp>
        <p:nvSpPr>
          <p:cNvPr id="3" name="Subtitle 2"/>
          <p:cNvSpPr>
            <a:spLocks noGrp="1"/>
          </p:cNvSpPr>
          <p:nvPr>
            <p:ph type="subTitle" idx="1"/>
          </p:nvPr>
        </p:nvSpPr>
        <p:spPr>
          <a:xfrm>
            <a:off x="609600" y="1371600"/>
            <a:ext cx="7848600" cy="4699000"/>
          </a:xfrm>
        </p:spPr>
        <p:txBody>
          <a:bodyPr>
            <a:normAutofit/>
          </a:bodyPr>
          <a:lstStyle/>
          <a:p>
            <a:pPr marL="342900" indent="-342900" algn="l">
              <a:buFont typeface="Arial"/>
              <a:buChar char="•"/>
            </a:pPr>
            <a:r>
              <a:rPr lang="en-US" sz="2400" dirty="0" smtClean="0">
                <a:solidFill>
                  <a:srgbClr val="FF0000"/>
                </a:solidFill>
              </a:rPr>
              <a:t>Sliding </a:t>
            </a:r>
            <a:r>
              <a:rPr lang="en-US" sz="2400" dirty="0">
                <a:solidFill>
                  <a:srgbClr val="FF0000"/>
                </a:solidFill>
              </a:rPr>
              <a:t>window approach is problematic </a:t>
            </a:r>
            <a:r>
              <a:rPr lang="en-US" sz="2400" dirty="0"/>
              <a:t>for a number of </a:t>
            </a:r>
            <a:r>
              <a:rPr lang="en-US" sz="2400" dirty="0" smtClean="0"/>
              <a:t>reasons:</a:t>
            </a:r>
          </a:p>
          <a:p>
            <a:pPr marL="726948" lvl="1" indent="-342900">
              <a:buFont typeface="Arial"/>
              <a:buChar char="•"/>
            </a:pPr>
            <a:r>
              <a:rPr lang="en-US" sz="2400" dirty="0"/>
              <a:t>Anything </a:t>
            </a:r>
            <a:r>
              <a:rPr lang="en-US" sz="2400" dirty="0">
                <a:solidFill>
                  <a:srgbClr val="FF0000"/>
                </a:solidFill>
              </a:rPr>
              <a:t>outside the context window has no impact </a:t>
            </a:r>
            <a:r>
              <a:rPr lang="en-US" sz="2400" dirty="0"/>
              <a:t>on the decision being made. </a:t>
            </a:r>
          </a:p>
          <a:p>
            <a:pPr marL="726948" lvl="1" indent="-342900">
              <a:buFont typeface="Arial"/>
              <a:buChar char="•"/>
            </a:pPr>
            <a:r>
              <a:rPr lang="en-US" sz="2400" dirty="0"/>
              <a:t>In context window, it is </a:t>
            </a:r>
            <a:r>
              <a:rPr lang="en-US" sz="2400" dirty="0">
                <a:solidFill>
                  <a:srgbClr val="FF0000"/>
                </a:solidFill>
              </a:rPr>
              <a:t>difficult for networks to learn systematic patterns</a:t>
            </a:r>
            <a:r>
              <a:rPr lang="en-US" sz="2400" dirty="0"/>
              <a:t> arising from phenomena like constituency. </a:t>
            </a:r>
            <a:endParaRPr lang="en-US" sz="2400" dirty="0" smtClean="0"/>
          </a:p>
          <a:p>
            <a:pPr marL="342900" indent="-342900" algn="l">
              <a:buFont typeface="Arial"/>
              <a:buChar char="•"/>
            </a:pPr>
            <a:r>
              <a:rPr lang="en-US" sz="2400" dirty="0" smtClean="0">
                <a:solidFill>
                  <a:srgbClr val="FF0000"/>
                </a:solidFill>
              </a:rPr>
              <a:t>Recurrent </a:t>
            </a:r>
            <a:r>
              <a:rPr lang="en-US" sz="2400" dirty="0">
                <a:solidFill>
                  <a:srgbClr val="FF0000"/>
                </a:solidFill>
              </a:rPr>
              <a:t>neural </a:t>
            </a:r>
            <a:r>
              <a:rPr lang="en-US" sz="2400" dirty="0" smtClean="0">
                <a:solidFill>
                  <a:srgbClr val="FF0000"/>
                </a:solidFill>
              </a:rPr>
              <a:t>networks (RNN)</a:t>
            </a:r>
            <a:r>
              <a:rPr lang="en-US" sz="2400" dirty="0" smtClean="0"/>
              <a:t>, </a:t>
            </a:r>
            <a:r>
              <a:rPr lang="en-US" sz="2400" dirty="0"/>
              <a:t>a class of networks designed to address these problems by </a:t>
            </a:r>
            <a:r>
              <a:rPr lang="en-US" sz="2400" dirty="0">
                <a:solidFill>
                  <a:srgbClr val="FF0000"/>
                </a:solidFill>
              </a:rPr>
              <a:t>processing sequences </a:t>
            </a:r>
            <a:r>
              <a:rPr lang="en-US" sz="2400" i="1" dirty="0">
                <a:solidFill>
                  <a:srgbClr val="FF0000"/>
                </a:solidFill>
              </a:rPr>
              <a:t>explicitly as sequences</a:t>
            </a:r>
            <a:r>
              <a:rPr lang="en-US" sz="2400" dirty="0"/>
              <a:t>, allowing us to handle variable length inputs without the use of arbitrary fixed-sized windows. </a:t>
            </a:r>
            <a:endParaRPr lang="en-US" sz="2400" dirty="0" smtClean="0"/>
          </a:p>
        </p:txBody>
      </p:sp>
      <p:sp>
        <p:nvSpPr>
          <p:cNvPr id="4" name="Slide Number Placeholder 3"/>
          <p:cNvSpPr>
            <a:spLocks noGrp="1"/>
          </p:cNvSpPr>
          <p:nvPr>
            <p:ph type="sldNum" sz="quarter" idx="12"/>
          </p:nvPr>
        </p:nvSpPr>
        <p:spPr/>
        <p:txBody>
          <a:bodyPr/>
          <a:lstStyle/>
          <a:p>
            <a:fld id="{E74C7FEE-6B48-4643-BCFB-F13B0E13E171}" type="slidenum">
              <a:rPr lang="en-US" smtClean="0"/>
              <a:pPr/>
              <a:t>2</a:t>
            </a:fld>
            <a:endParaRPr lang="en-US" dirty="0"/>
          </a:p>
        </p:txBody>
      </p:sp>
    </p:spTree>
    <p:extLst>
      <p:ext uri="{BB962C8B-B14F-4D97-AF65-F5344CB8AC3E}">
        <p14:creationId xmlns:p14="http://schemas.microsoft.com/office/powerpoint/2010/main" val="192697957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53364" cy="838200"/>
          </a:xfrm>
        </p:spPr>
        <p:txBody>
          <a:bodyPr>
            <a:normAutofit fontScale="90000"/>
          </a:bodyPr>
          <a:lstStyle/>
          <a:p>
            <a:r>
              <a:rPr lang="en-US" dirty="0"/>
              <a:t>Deep Networks: Stacked and Bidirectional </a:t>
            </a:r>
            <a:r>
              <a:rPr lang="en-US" dirty="0" smtClean="0"/>
              <a:t>RNNs</a:t>
            </a:r>
            <a:endParaRPr lang="en-US" dirty="0"/>
          </a:p>
        </p:txBody>
      </p:sp>
      <p:sp>
        <p:nvSpPr>
          <p:cNvPr id="3" name="Subtitle 2"/>
          <p:cNvSpPr>
            <a:spLocks noGrp="1"/>
          </p:cNvSpPr>
          <p:nvPr>
            <p:ph type="subTitle" idx="1"/>
          </p:nvPr>
        </p:nvSpPr>
        <p:spPr>
          <a:xfrm>
            <a:off x="609600" y="1219200"/>
            <a:ext cx="7848600" cy="5334000"/>
          </a:xfrm>
        </p:spPr>
        <p:txBody>
          <a:bodyPr>
            <a:normAutofit/>
          </a:bodyPr>
          <a:lstStyle/>
          <a:p>
            <a:pPr marL="457200" indent="-457200" algn="l">
              <a:buFont typeface="Arial"/>
              <a:buChar char="•"/>
            </a:pPr>
            <a:endParaRPr lang="en-US" sz="2400" dirty="0" smtClean="0"/>
          </a:p>
          <a:p>
            <a:pPr marL="457200" indent="-457200" algn="l">
              <a:buFont typeface="Arial"/>
              <a:buChar char="•"/>
            </a:pPr>
            <a:endParaRPr lang="en-US" sz="2400" dirty="0"/>
          </a:p>
          <a:p>
            <a:pPr marL="457200" indent="-457200" algn="l">
              <a:buFont typeface="Arial"/>
              <a:buChar char="•"/>
            </a:pPr>
            <a:endParaRPr lang="en-US" sz="2400" dirty="0" smtClean="0"/>
          </a:p>
          <a:p>
            <a:pPr marL="457200" indent="-457200" algn="l">
              <a:buFont typeface="Arial"/>
              <a:buChar char="•"/>
            </a:pPr>
            <a:endParaRPr lang="en-US" sz="2400" dirty="0"/>
          </a:p>
          <a:p>
            <a:pPr marL="457200" indent="-457200" algn="l">
              <a:buFont typeface="Arial"/>
              <a:buChar char="•"/>
            </a:pPr>
            <a:endParaRPr lang="en-US" sz="2400" dirty="0" smtClean="0"/>
          </a:p>
          <a:p>
            <a:pPr marL="457200" indent="-457200" algn="l">
              <a:buFont typeface="Arial"/>
              <a:buChar char="•"/>
            </a:pPr>
            <a:endParaRPr lang="en-US" sz="2400" dirty="0"/>
          </a:p>
          <a:p>
            <a:pPr marL="457200" indent="-457200" algn="l">
              <a:buFont typeface="Arial"/>
              <a:buChar char="•"/>
            </a:pPr>
            <a:endParaRPr lang="en-US" sz="2400" dirty="0" smtClean="0"/>
          </a:p>
          <a:p>
            <a:pPr marL="457200" indent="-457200" algn="l">
              <a:buFont typeface="Arial"/>
              <a:buChar char="•"/>
            </a:pPr>
            <a:endParaRPr lang="en-US" sz="2400" dirty="0"/>
          </a:p>
          <a:p>
            <a:pPr marL="457200" indent="-457200" algn="l">
              <a:buFont typeface="Arial"/>
              <a:buChar char="•"/>
            </a:pPr>
            <a:endParaRPr lang="en-US" sz="2400" dirty="0" smtClean="0"/>
          </a:p>
          <a:p>
            <a:pPr marL="457200" indent="-457200" algn="l">
              <a:buFont typeface="Arial"/>
              <a:buChar char="•"/>
            </a:pPr>
            <a:r>
              <a:rPr lang="en-US" sz="2400" dirty="0" smtClean="0">
                <a:solidFill>
                  <a:srgbClr val="FF0000"/>
                </a:solidFill>
              </a:rPr>
              <a:t>Concatenation </a:t>
            </a:r>
            <a:r>
              <a:rPr lang="en-US" sz="2400" dirty="0">
                <a:solidFill>
                  <a:srgbClr val="FF0000"/>
                </a:solidFill>
              </a:rPr>
              <a:t>is a common approach to combining the two outputs</a:t>
            </a:r>
            <a:r>
              <a:rPr lang="en-US" sz="2400" dirty="0">
                <a:solidFill>
                  <a:srgbClr val="000000"/>
                </a:solidFill>
              </a:rPr>
              <a:t> but element-wise summation, multiplication or averaging are also used. </a:t>
            </a:r>
          </a:p>
        </p:txBody>
      </p:sp>
      <p:pic>
        <p:nvPicPr>
          <p:cNvPr id="4" name="Picture 3"/>
          <p:cNvPicPr>
            <a:picLocks noChangeAspect="1"/>
          </p:cNvPicPr>
          <p:nvPr/>
        </p:nvPicPr>
        <p:blipFill>
          <a:blip r:embed="rId2"/>
          <a:stretch>
            <a:fillRect/>
          </a:stretch>
        </p:blipFill>
        <p:spPr>
          <a:xfrm>
            <a:off x="1524000" y="1219200"/>
            <a:ext cx="6096000" cy="4142913"/>
          </a:xfrm>
          <a:prstGeom prst="rect">
            <a:avLst/>
          </a:prstGeom>
        </p:spPr>
      </p:pic>
      <p:sp>
        <p:nvSpPr>
          <p:cNvPr id="5" name="Slide Number Placeholder 4"/>
          <p:cNvSpPr>
            <a:spLocks noGrp="1"/>
          </p:cNvSpPr>
          <p:nvPr>
            <p:ph type="sldNum" sz="quarter" idx="12"/>
          </p:nvPr>
        </p:nvSpPr>
        <p:spPr/>
        <p:txBody>
          <a:bodyPr/>
          <a:lstStyle/>
          <a:p>
            <a:fld id="{E74C7FEE-6B48-4643-BCFB-F13B0E13E171}" type="slidenum">
              <a:rPr lang="en-US" smtClean="0"/>
              <a:pPr/>
              <a:t>20</a:t>
            </a:fld>
            <a:endParaRPr lang="en-US" dirty="0"/>
          </a:p>
        </p:txBody>
      </p:sp>
    </p:spTree>
    <p:extLst>
      <p:ext uri="{BB962C8B-B14F-4D97-AF65-F5344CB8AC3E}">
        <p14:creationId xmlns:p14="http://schemas.microsoft.com/office/powerpoint/2010/main" val="389500343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53364" cy="838200"/>
          </a:xfrm>
        </p:spPr>
        <p:txBody>
          <a:bodyPr>
            <a:normAutofit fontScale="90000"/>
          </a:bodyPr>
          <a:lstStyle/>
          <a:p>
            <a:r>
              <a:rPr lang="en-US" dirty="0"/>
              <a:t>Deep Networks: Stacked and Bidirectional </a:t>
            </a:r>
            <a:r>
              <a:rPr lang="en-US" dirty="0" smtClean="0"/>
              <a:t>RNNs</a:t>
            </a:r>
            <a:endParaRPr lang="en-US" dirty="0"/>
          </a:p>
        </p:txBody>
      </p:sp>
      <p:sp>
        <p:nvSpPr>
          <p:cNvPr id="3" name="Subtitle 2"/>
          <p:cNvSpPr>
            <a:spLocks noGrp="1"/>
          </p:cNvSpPr>
          <p:nvPr>
            <p:ph type="subTitle" idx="1"/>
          </p:nvPr>
        </p:nvSpPr>
        <p:spPr>
          <a:xfrm>
            <a:off x="609600" y="1219200"/>
            <a:ext cx="7848600" cy="5334000"/>
          </a:xfrm>
        </p:spPr>
        <p:txBody>
          <a:bodyPr>
            <a:normAutofit/>
          </a:bodyPr>
          <a:lstStyle/>
          <a:p>
            <a:pPr marL="457200" indent="-457200" algn="l">
              <a:buFont typeface="Arial"/>
              <a:buChar char="•"/>
            </a:pPr>
            <a:endParaRPr lang="en-US" sz="2400" dirty="0"/>
          </a:p>
        </p:txBody>
      </p:sp>
      <p:pic>
        <p:nvPicPr>
          <p:cNvPr id="5" name="Picture 4"/>
          <p:cNvPicPr>
            <a:picLocks noChangeAspect="1"/>
          </p:cNvPicPr>
          <p:nvPr/>
        </p:nvPicPr>
        <p:blipFill>
          <a:blip r:embed="rId2"/>
          <a:stretch>
            <a:fillRect/>
          </a:stretch>
        </p:blipFill>
        <p:spPr>
          <a:xfrm>
            <a:off x="1257300" y="1226304"/>
            <a:ext cx="6591300" cy="5250696"/>
          </a:xfrm>
          <a:prstGeom prst="rect">
            <a:avLst/>
          </a:prstGeom>
        </p:spPr>
      </p:pic>
      <p:sp>
        <p:nvSpPr>
          <p:cNvPr id="4" name="Slide Number Placeholder 3"/>
          <p:cNvSpPr>
            <a:spLocks noGrp="1"/>
          </p:cNvSpPr>
          <p:nvPr>
            <p:ph type="sldNum" sz="quarter" idx="12"/>
          </p:nvPr>
        </p:nvSpPr>
        <p:spPr/>
        <p:txBody>
          <a:bodyPr/>
          <a:lstStyle/>
          <a:p>
            <a:fld id="{E74C7FEE-6B48-4643-BCFB-F13B0E13E171}" type="slidenum">
              <a:rPr lang="en-US" smtClean="0"/>
              <a:pPr/>
              <a:t>21</a:t>
            </a:fld>
            <a:endParaRPr lang="en-US" dirty="0"/>
          </a:p>
        </p:txBody>
      </p:sp>
    </p:spTree>
    <p:extLst>
      <p:ext uri="{BB962C8B-B14F-4D97-AF65-F5344CB8AC3E}">
        <p14:creationId xmlns:p14="http://schemas.microsoft.com/office/powerpoint/2010/main" val="45097528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53364" cy="838200"/>
          </a:xfrm>
        </p:spPr>
        <p:txBody>
          <a:bodyPr>
            <a:normAutofit fontScale="90000"/>
          </a:bodyPr>
          <a:lstStyle/>
          <a:p>
            <a:r>
              <a:rPr lang="en-US" dirty="0"/>
              <a:t>Managing Context in RNNs: LSTMs and </a:t>
            </a:r>
            <a:r>
              <a:rPr lang="en-US" dirty="0" smtClean="0"/>
              <a:t>GRUs</a:t>
            </a:r>
            <a:endParaRPr lang="en-US" dirty="0"/>
          </a:p>
        </p:txBody>
      </p:sp>
      <p:sp>
        <p:nvSpPr>
          <p:cNvPr id="3" name="Subtitle 2"/>
          <p:cNvSpPr>
            <a:spLocks noGrp="1"/>
          </p:cNvSpPr>
          <p:nvPr>
            <p:ph type="subTitle" idx="1"/>
          </p:nvPr>
        </p:nvSpPr>
        <p:spPr>
          <a:xfrm>
            <a:off x="609600" y="1219200"/>
            <a:ext cx="7848600" cy="5334000"/>
          </a:xfrm>
        </p:spPr>
        <p:txBody>
          <a:bodyPr>
            <a:normAutofit/>
          </a:bodyPr>
          <a:lstStyle/>
          <a:p>
            <a:pPr marL="457200" indent="-457200" algn="l">
              <a:buFont typeface="Arial"/>
              <a:buChar char="•"/>
            </a:pPr>
            <a:r>
              <a:rPr lang="en-US" sz="2400" dirty="0" smtClean="0"/>
              <a:t>It </a:t>
            </a:r>
            <a:r>
              <a:rPr lang="en-US" sz="2400" dirty="0"/>
              <a:t>is quite difficult to train simple RNNs for tasks that require a network to make use of </a:t>
            </a:r>
            <a:r>
              <a:rPr lang="en-US" sz="2400" dirty="0">
                <a:solidFill>
                  <a:srgbClr val="FF0000"/>
                </a:solidFill>
              </a:rPr>
              <a:t>information distant from the current point of processing. </a:t>
            </a:r>
          </a:p>
          <a:p>
            <a:pPr marL="457200" indent="-457200" algn="l">
              <a:buFont typeface="Arial"/>
              <a:buChar char="•"/>
            </a:pPr>
            <a:r>
              <a:rPr lang="en-US" sz="2400" dirty="0"/>
              <a:t>(9.8) </a:t>
            </a:r>
            <a:r>
              <a:rPr lang="en-US" sz="2400" dirty="0" smtClean="0"/>
              <a:t>The </a:t>
            </a:r>
            <a:r>
              <a:rPr lang="en-US" sz="2400" dirty="0" smtClean="0">
                <a:solidFill>
                  <a:srgbClr val="FF0066"/>
                </a:solidFill>
              </a:rPr>
              <a:t>flights</a:t>
            </a:r>
            <a:r>
              <a:rPr lang="en-US" sz="2400" dirty="0" smtClean="0"/>
              <a:t> the </a:t>
            </a:r>
            <a:r>
              <a:rPr lang="en-US" sz="2400" dirty="0" smtClean="0">
                <a:solidFill>
                  <a:srgbClr val="0000FF"/>
                </a:solidFill>
              </a:rPr>
              <a:t>airline was</a:t>
            </a:r>
            <a:r>
              <a:rPr lang="en-US" sz="2400" dirty="0" smtClean="0"/>
              <a:t> cancelling </a:t>
            </a:r>
            <a:r>
              <a:rPr lang="en-US" sz="2400" dirty="0" smtClean="0">
                <a:solidFill>
                  <a:srgbClr val="FF0000"/>
                </a:solidFill>
              </a:rPr>
              <a:t>were</a:t>
            </a:r>
            <a:r>
              <a:rPr lang="en-US" sz="2400" dirty="0" smtClean="0"/>
              <a:t> full</a:t>
            </a:r>
            <a:r>
              <a:rPr lang="en-US" sz="2400" dirty="0"/>
              <a:t>. </a:t>
            </a:r>
          </a:p>
          <a:p>
            <a:pPr marL="457200" indent="-457200" algn="l">
              <a:buFont typeface="Arial"/>
              <a:buChar char="•"/>
            </a:pPr>
            <a:r>
              <a:rPr lang="en-US" sz="2400" dirty="0"/>
              <a:t>Assigning a high probability to </a:t>
            </a:r>
            <a:r>
              <a:rPr lang="en-US" sz="2400" i="1" dirty="0">
                <a:solidFill>
                  <a:srgbClr val="0000FF"/>
                </a:solidFill>
              </a:rPr>
              <a:t>was</a:t>
            </a:r>
            <a:r>
              <a:rPr lang="en-US" sz="2400" i="1" dirty="0"/>
              <a:t> </a:t>
            </a:r>
            <a:r>
              <a:rPr lang="en-US" sz="2400" dirty="0"/>
              <a:t>following </a:t>
            </a:r>
            <a:r>
              <a:rPr lang="en-US" sz="2400" i="1" dirty="0">
                <a:solidFill>
                  <a:srgbClr val="0000FF"/>
                </a:solidFill>
              </a:rPr>
              <a:t>airline</a:t>
            </a:r>
            <a:r>
              <a:rPr lang="en-US" sz="2400" i="1" dirty="0"/>
              <a:t> </a:t>
            </a:r>
            <a:r>
              <a:rPr lang="en-US" sz="2400" dirty="0"/>
              <a:t>is straightforward since </a:t>
            </a:r>
            <a:r>
              <a:rPr lang="en-US" sz="2400" i="1" dirty="0">
                <a:solidFill>
                  <a:srgbClr val="0000FF"/>
                </a:solidFill>
              </a:rPr>
              <a:t>was</a:t>
            </a:r>
            <a:r>
              <a:rPr lang="en-US" sz="2400" i="1" dirty="0"/>
              <a:t> </a:t>
            </a:r>
            <a:r>
              <a:rPr lang="en-US" sz="2400" dirty="0"/>
              <a:t>provides a strong local context for the singular agreement. However, assigning an appropriate probability to </a:t>
            </a:r>
            <a:r>
              <a:rPr lang="en-US" sz="2400" i="1" dirty="0">
                <a:solidFill>
                  <a:srgbClr val="FF0066"/>
                </a:solidFill>
              </a:rPr>
              <a:t>were</a:t>
            </a:r>
            <a:r>
              <a:rPr lang="en-US" sz="2400" i="1" dirty="0"/>
              <a:t> </a:t>
            </a:r>
            <a:r>
              <a:rPr lang="en-US" sz="2400" dirty="0"/>
              <a:t>is quite difficult, not only because the plural </a:t>
            </a:r>
            <a:r>
              <a:rPr lang="en-US" sz="2400" i="1" dirty="0">
                <a:solidFill>
                  <a:srgbClr val="FF0066"/>
                </a:solidFill>
              </a:rPr>
              <a:t>flights</a:t>
            </a:r>
            <a:r>
              <a:rPr lang="en-US" sz="2400" i="1" dirty="0"/>
              <a:t> </a:t>
            </a:r>
            <a:r>
              <a:rPr lang="en-US" sz="2400" dirty="0"/>
              <a:t>is quite distant, but also because the more recent context contains singular </a:t>
            </a:r>
            <a:r>
              <a:rPr lang="en-US" sz="2400" dirty="0" smtClean="0"/>
              <a:t>constituents</a:t>
            </a:r>
            <a:r>
              <a:rPr lang="en-US" sz="2400" dirty="0"/>
              <a:t>. </a:t>
            </a:r>
          </a:p>
          <a:p>
            <a:pPr marL="457200" indent="-457200" algn="l">
              <a:buFont typeface="Arial"/>
              <a:buChar char="•"/>
            </a:pPr>
            <a:r>
              <a:rPr lang="en-US" sz="2400" dirty="0">
                <a:solidFill>
                  <a:srgbClr val="FF0000"/>
                </a:solidFill>
              </a:rPr>
              <a:t>SRNs </a:t>
            </a:r>
            <a:r>
              <a:rPr lang="en-US" sz="2400" dirty="0" smtClean="0">
                <a:solidFill>
                  <a:srgbClr val="FF0000"/>
                </a:solidFill>
              </a:rPr>
              <a:t>are unable to </a:t>
            </a:r>
            <a:r>
              <a:rPr lang="en-US" sz="2400" dirty="0">
                <a:solidFill>
                  <a:srgbClr val="FF0000"/>
                </a:solidFill>
              </a:rPr>
              <a:t>carry forward critical </a:t>
            </a:r>
            <a:r>
              <a:rPr lang="en-US" sz="2400" dirty="0" smtClean="0">
                <a:solidFill>
                  <a:srgbClr val="FF0000"/>
                </a:solidFill>
              </a:rPr>
              <a:t>information. </a:t>
            </a:r>
            <a:endParaRPr lang="en-US" sz="2400" dirty="0">
              <a:solidFill>
                <a:srgbClr val="FF0000"/>
              </a:solidFill>
            </a:endParaRPr>
          </a:p>
          <a:p>
            <a:pPr marL="457200" indent="-457200" algn="l">
              <a:buFont typeface="Arial"/>
              <a:buChar char="•"/>
            </a:pPr>
            <a:r>
              <a:rPr lang="en-US" sz="2400" dirty="0" smtClean="0">
                <a:solidFill>
                  <a:srgbClr val="FF0000"/>
                </a:solidFill>
              </a:rPr>
              <a:t>Hidden </a:t>
            </a:r>
            <a:r>
              <a:rPr lang="en-US" sz="2400" dirty="0">
                <a:solidFill>
                  <a:srgbClr val="FF0000"/>
                </a:solidFill>
              </a:rPr>
              <a:t>layer at time </a:t>
            </a:r>
            <a:r>
              <a:rPr lang="en-US" sz="2400" i="1" dirty="0">
                <a:solidFill>
                  <a:srgbClr val="FF0000"/>
                </a:solidFill>
              </a:rPr>
              <a:t>t </a:t>
            </a:r>
            <a:r>
              <a:rPr lang="en-US" sz="2400" dirty="0">
                <a:solidFill>
                  <a:srgbClr val="FF0000"/>
                </a:solidFill>
              </a:rPr>
              <a:t>contributes to the loss at the next time </a:t>
            </a:r>
            <a:r>
              <a:rPr lang="en-US" sz="2400" dirty="0" smtClean="0">
                <a:solidFill>
                  <a:srgbClr val="FF0000"/>
                </a:solidFill>
              </a:rPr>
              <a:t>step. So loosing failure in distant information.</a:t>
            </a:r>
            <a:endParaRPr lang="en-US" sz="2400" dirty="0">
              <a:solidFill>
                <a:srgbClr val="FF0000"/>
              </a:solidFill>
            </a:endParaRPr>
          </a:p>
          <a:p>
            <a:pPr marL="457200" indent="-457200" algn="l">
              <a:buFont typeface="Arial"/>
              <a:buChar char="•"/>
            </a:pPr>
            <a:endParaRPr lang="en-US" sz="2400" dirty="0"/>
          </a:p>
        </p:txBody>
      </p:sp>
      <p:sp>
        <p:nvSpPr>
          <p:cNvPr id="4" name="Slide Number Placeholder 3"/>
          <p:cNvSpPr>
            <a:spLocks noGrp="1"/>
          </p:cNvSpPr>
          <p:nvPr>
            <p:ph type="sldNum" sz="quarter" idx="12"/>
          </p:nvPr>
        </p:nvSpPr>
        <p:spPr/>
        <p:txBody>
          <a:bodyPr/>
          <a:lstStyle/>
          <a:p>
            <a:fld id="{E74C7FEE-6B48-4643-BCFB-F13B0E13E171}" type="slidenum">
              <a:rPr lang="en-US" smtClean="0"/>
              <a:pPr/>
              <a:t>22</a:t>
            </a:fld>
            <a:endParaRPr lang="en-US" dirty="0"/>
          </a:p>
        </p:txBody>
      </p:sp>
    </p:spTree>
    <p:extLst>
      <p:ext uri="{BB962C8B-B14F-4D97-AF65-F5344CB8AC3E}">
        <p14:creationId xmlns:p14="http://schemas.microsoft.com/office/powerpoint/2010/main" val="342047674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53364" cy="838200"/>
          </a:xfrm>
        </p:spPr>
        <p:txBody>
          <a:bodyPr>
            <a:normAutofit fontScale="90000"/>
          </a:bodyPr>
          <a:lstStyle/>
          <a:p>
            <a:r>
              <a:rPr lang="en-US" dirty="0"/>
              <a:t>Managing Context in RNNs: LSTMs and </a:t>
            </a:r>
            <a:r>
              <a:rPr lang="en-US" dirty="0" smtClean="0"/>
              <a:t>GRUs</a:t>
            </a:r>
            <a:endParaRPr lang="en-US" dirty="0"/>
          </a:p>
        </p:txBody>
      </p:sp>
      <p:sp>
        <p:nvSpPr>
          <p:cNvPr id="3" name="Subtitle 2"/>
          <p:cNvSpPr>
            <a:spLocks noGrp="1"/>
          </p:cNvSpPr>
          <p:nvPr>
            <p:ph type="subTitle" idx="1"/>
          </p:nvPr>
        </p:nvSpPr>
        <p:spPr>
          <a:xfrm>
            <a:off x="609600" y="1219200"/>
            <a:ext cx="7848600" cy="5334000"/>
          </a:xfrm>
        </p:spPr>
        <p:txBody>
          <a:bodyPr>
            <a:normAutofit fontScale="92500"/>
          </a:bodyPr>
          <a:lstStyle/>
          <a:p>
            <a:pPr marL="457200" indent="-457200" algn="l">
              <a:buFont typeface="Arial"/>
              <a:buChar char="•"/>
            </a:pPr>
            <a:r>
              <a:rPr lang="en-US" sz="2400" dirty="0"/>
              <a:t>To address these issues more complex network architectures have been designed to explicitly manage the task of maintaining contextual information over time. </a:t>
            </a:r>
          </a:p>
          <a:p>
            <a:pPr marL="457200" indent="-457200" algn="l">
              <a:buFont typeface="Arial"/>
              <a:buChar char="•"/>
            </a:pPr>
            <a:r>
              <a:rPr lang="en-US" sz="2400" dirty="0" smtClean="0">
                <a:solidFill>
                  <a:srgbClr val="FF0000"/>
                </a:solidFill>
              </a:rPr>
              <a:t>Network </a:t>
            </a:r>
            <a:r>
              <a:rPr lang="en-US" sz="2400" dirty="0">
                <a:solidFill>
                  <a:srgbClr val="FF0000"/>
                </a:solidFill>
              </a:rPr>
              <a:t>needs to forget information that is no longer needed and to remember information as needed for later decisions. </a:t>
            </a:r>
            <a:endParaRPr lang="en-US" sz="2400" dirty="0" smtClean="0">
              <a:solidFill>
                <a:srgbClr val="FF0000"/>
              </a:solidFill>
            </a:endParaRPr>
          </a:p>
          <a:p>
            <a:pPr marL="457200" indent="-457200" algn="l">
              <a:buFont typeface="Arial"/>
              <a:buChar char="•"/>
            </a:pPr>
            <a:r>
              <a:rPr lang="en-US" sz="2400" b="1" dirty="0"/>
              <a:t>Long Short-Term </a:t>
            </a:r>
            <a:r>
              <a:rPr lang="en-US" sz="2400" b="1" dirty="0" smtClean="0"/>
              <a:t>Memory: </a:t>
            </a:r>
            <a:r>
              <a:rPr lang="en-US" sz="2400" dirty="0"/>
              <a:t>Long short-term memory (LSTM) networks, </a:t>
            </a:r>
            <a:r>
              <a:rPr lang="en-US" sz="2400" dirty="0">
                <a:solidFill>
                  <a:srgbClr val="FF0000"/>
                </a:solidFill>
              </a:rPr>
              <a:t>divide the context management </a:t>
            </a:r>
            <a:r>
              <a:rPr lang="en-US" sz="2400" dirty="0" smtClean="0">
                <a:solidFill>
                  <a:srgbClr val="FF0000"/>
                </a:solidFill>
              </a:rPr>
              <a:t>problem </a:t>
            </a:r>
            <a:r>
              <a:rPr lang="en-US" sz="2400" dirty="0">
                <a:solidFill>
                  <a:srgbClr val="FF0000"/>
                </a:solidFill>
              </a:rPr>
              <a:t>into two sub-problems: removing information no longer needed from the </a:t>
            </a:r>
            <a:r>
              <a:rPr lang="en-US" sz="2400" dirty="0" smtClean="0">
                <a:solidFill>
                  <a:srgbClr val="FF0000"/>
                </a:solidFill>
              </a:rPr>
              <a:t>context</a:t>
            </a:r>
            <a:r>
              <a:rPr lang="en-US" sz="2400" dirty="0">
                <a:solidFill>
                  <a:srgbClr val="FF0000"/>
                </a:solidFill>
              </a:rPr>
              <a:t>, and adding information likely to be needed for later decision making</a:t>
            </a:r>
            <a:r>
              <a:rPr lang="en-US" sz="2400" dirty="0"/>
              <a:t>. </a:t>
            </a:r>
          </a:p>
          <a:p>
            <a:pPr marL="457200" indent="-457200" algn="l">
              <a:buFont typeface="Arial"/>
              <a:buChar char="•"/>
            </a:pPr>
            <a:r>
              <a:rPr lang="en-US" sz="2400" dirty="0"/>
              <a:t>LSTMs accomplish this through the </a:t>
            </a:r>
            <a:r>
              <a:rPr lang="en-US" sz="2400" dirty="0">
                <a:solidFill>
                  <a:srgbClr val="FF0000"/>
                </a:solidFill>
              </a:rPr>
              <a:t>use of specialized neural units that make use of </a:t>
            </a:r>
            <a:r>
              <a:rPr lang="en-US" sz="2400" i="1" dirty="0">
                <a:solidFill>
                  <a:srgbClr val="FF0000"/>
                </a:solidFill>
              </a:rPr>
              <a:t>gates </a:t>
            </a:r>
            <a:r>
              <a:rPr lang="en-US" sz="2400" dirty="0"/>
              <a:t>that control the flow of information into and out of the units that comprise the network layers. These gates are implemented through the </a:t>
            </a:r>
            <a:r>
              <a:rPr lang="en-US" sz="2400" dirty="0">
                <a:solidFill>
                  <a:srgbClr val="FF0000"/>
                </a:solidFill>
              </a:rPr>
              <a:t>use of additional sets of weights</a:t>
            </a:r>
            <a:r>
              <a:rPr lang="en-US" sz="2400" dirty="0"/>
              <a:t> that operate sequentially on the context layer. </a:t>
            </a:r>
            <a:endParaRPr lang="en-US" sz="2400" b="1" dirty="0"/>
          </a:p>
          <a:p>
            <a:pPr marL="457200" indent="-457200" algn="l">
              <a:buFont typeface="Arial"/>
              <a:buChar char="•"/>
            </a:pPr>
            <a:endParaRPr lang="en-US" sz="2400" dirty="0"/>
          </a:p>
          <a:p>
            <a:pPr marL="457200" indent="-457200" algn="l">
              <a:buFont typeface="Arial"/>
              <a:buChar char="•"/>
            </a:pPr>
            <a:endParaRPr lang="en-US" sz="2400" dirty="0"/>
          </a:p>
        </p:txBody>
      </p:sp>
      <p:sp>
        <p:nvSpPr>
          <p:cNvPr id="4" name="Slide Number Placeholder 3"/>
          <p:cNvSpPr>
            <a:spLocks noGrp="1"/>
          </p:cNvSpPr>
          <p:nvPr>
            <p:ph type="sldNum" sz="quarter" idx="12"/>
          </p:nvPr>
        </p:nvSpPr>
        <p:spPr/>
        <p:txBody>
          <a:bodyPr/>
          <a:lstStyle/>
          <a:p>
            <a:fld id="{E74C7FEE-6B48-4643-BCFB-F13B0E13E171}" type="slidenum">
              <a:rPr lang="en-US" smtClean="0"/>
              <a:pPr/>
              <a:t>23</a:t>
            </a:fld>
            <a:endParaRPr lang="en-US" dirty="0"/>
          </a:p>
        </p:txBody>
      </p:sp>
    </p:spTree>
    <p:extLst>
      <p:ext uri="{BB962C8B-B14F-4D97-AF65-F5344CB8AC3E}">
        <p14:creationId xmlns:p14="http://schemas.microsoft.com/office/powerpoint/2010/main" val="225262318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53364" cy="838200"/>
          </a:xfrm>
        </p:spPr>
        <p:txBody>
          <a:bodyPr>
            <a:normAutofit fontScale="90000"/>
          </a:bodyPr>
          <a:lstStyle/>
          <a:p>
            <a:r>
              <a:rPr lang="en-US" dirty="0"/>
              <a:t>Managing Context in RNNs: LSTMs and </a:t>
            </a:r>
            <a:r>
              <a:rPr lang="en-US" dirty="0" smtClean="0"/>
              <a:t>GRUs</a:t>
            </a:r>
            <a:endParaRPr lang="en-US" dirty="0"/>
          </a:p>
        </p:txBody>
      </p:sp>
      <p:sp>
        <p:nvSpPr>
          <p:cNvPr id="3" name="Subtitle 2"/>
          <p:cNvSpPr>
            <a:spLocks noGrp="1"/>
          </p:cNvSpPr>
          <p:nvPr>
            <p:ph type="subTitle" idx="1"/>
          </p:nvPr>
        </p:nvSpPr>
        <p:spPr>
          <a:xfrm>
            <a:off x="609600" y="1219200"/>
            <a:ext cx="7848600" cy="5334000"/>
          </a:xfrm>
        </p:spPr>
        <p:txBody>
          <a:bodyPr>
            <a:normAutofit/>
          </a:bodyPr>
          <a:lstStyle/>
          <a:p>
            <a:pPr marL="457200" indent="-457200" algn="l">
              <a:buFont typeface="Arial"/>
              <a:buChar char="•"/>
            </a:pPr>
            <a:endParaRPr lang="en-US" sz="2400" dirty="0"/>
          </a:p>
        </p:txBody>
      </p:sp>
      <p:pic>
        <p:nvPicPr>
          <p:cNvPr id="4" name="Picture 3"/>
          <p:cNvPicPr>
            <a:picLocks noChangeAspect="1"/>
          </p:cNvPicPr>
          <p:nvPr/>
        </p:nvPicPr>
        <p:blipFill>
          <a:blip r:embed="rId2"/>
          <a:stretch>
            <a:fillRect/>
          </a:stretch>
        </p:blipFill>
        <p:spPr>
          <a:xfrm>
            <a:off x="6586154" y="1219200"/>
            <a:ext cx="2540000" cy="1995714"/>
          </a:xfrm>
          <a:prstGeom prst="rect">
            <a:avLst/>
          </a:prstGeom>
        </p:spPr>
      </p:pic>
      <p:pic>
        <p:nvPicPr>
          <p:cNvPr id="5" name="Picture 4"/>
          <p:cNvPicPr>
            <a:picLocks noChangeAspect="1"/>
          </p:cNvPicPr>
          <p:nvPr/>
        </p:nvPicPr>
        <p:blipFill rotWithShape="1">
          <a:blip r:embed="rId3"/>
          <a:srcRect l="22689" r="7996" b="8602"/>
          <a:stretch/>
        </p:blipFill>
        <p:spPr>
          <a:xfrm>
            <a:off x="304800" y="1143000"/>
            <a:ext cx="6309974" cy="5257800"/>
          </a:xfrm>
          <a:prstGeom prst="rect">
            <a:avLst/>
          </a:prstGeom>
        </p:spPr>
      </p:pic>
      <p:sp>
        <p:nvSpPr>
          <p:cNvPr id="6" name="Slide Number Placeholder 5"/>
          <p:cNvSpPr>
            <a:spLocks noGrp="1"/>
          </p:cNvSpPr>
          <p:nvPr>
            <p:ph type="sldNum" sz="quarter" idx="12"/>
          </p:nvPr>
        </p:nvSpPr>
        <p:spPr/>
        <p:txBody>
          <a:bodyPr/>
          <a:lstStyle/>
          <a:p>
            <a:fld id="{E74C7FEE-6B48-4643-BCFB-F13B0E13E171}" type="slidenum">
              <a:rPr lang="en-US" smtClean="0"/>
              <a:pPr/>
              <a:t>24</a:t>
            </a:fld>
            <a:endParaRPr lang="en-US" dirty="0"/>
          </a:p>
        </p:txBody>
      </p:sp>
      <p:sp>
        <p:nvSpPr>
          <p:cNvPr id="7" name="TextBox 6"/>
          <p:cNvSpPr txBox="1"/>
          <p:nvPr/>
        </p:nvSpPr>
        <p:spPr>
          <a:xfrm>
            <a:off x="7239000" y="3810000"/>
            <a:ext cx="1371600" cy="646331"/>
          </a:xfrm>
          <a:prstGeom prst="rect">
            <a:avLst/>
          </a:prstGeom>
          <a:solidFill>
            <a:srgbClr val="BD582C"/>
          </a:solidFill>
        </p:spPr>
        <p:txBody>
          <a:bodyPr wrap="square" rtlCol="0">
            <a:spAutoFit/>
          </a:bodyPr>
          <a:lstStyle/>
          <a:p>
            <a:r>
              <a:rPr lang="en-US" dirty="0" smtClean="0"/>
              <a:t>C</a:t>
            </a:r>
            <a:r>
              <a:rPr lang="en-US" baseline="-25000" dirty="0" smtClean="0"/>
              <a:t>t</a:t>
            </a:r>
            <a:r>
              <a:rPr lang="en-US" dirty="0" smtClean="0"/>
              <a:t>=</a:t>
            </a:r>
            <a:r>
              <a:rPr lang="en-US" dirty="0" err="1" smtClean="0"/>
              <a:t>s</a:t>
            </a:r>
            <a:r>
              <a:rPr lang="en-US" baseline="-25000" dirty="0" err="1" smtClean="0"/>
              <a:t>t</a:t>
            </a:r>
            <a:endParaRPr lang="en-US" baseline="-25000" dirty="0" smtClean="0"/>
          </a:p>
          <a:p>
            <a:r>
              <a:rPr lang="en-US" dirty="0" smtClean="0"/>
              <a:t>C</a:t>
            </a:r>
            <a:r>
              <a:rPr lang="en-US" baseline="-25000" dirty="0" smtClean="0"/>
              <a:t>t-1</a:t>
            </a:r>
            <a:r>
              <a:rPr lang="en-US" dirty="0" smtClean="0"/>
              <a:t>=s</a:t>
            </a:r>
            <a:r>
              <a:rPr lang="en-US" baseline="-25000" dirty="0" smtClean="0"/>
              <a:t>t-1</a:t>
            </a:r>
            <a:endParaRPr lang="en-US" baseline="-25000" dirty="0"/>
          </a:p>
        </p:txBody>
      </p:sp>
    </p:spTree>
    <p:extLst>
      <p:ext uri="{BB962C8B-B14F-4D97-AF65-F5344CB8AC3E}">
        <p14:creationId xmlns:p14="http://schemas.microsoft.com/office/powerpoint/2010/main" val="197991443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53364" cy="838200"/>
          </a:xfrm>
        </p:spPr>
        <p:txBody>
          <a:bodyPr>
            <a:normAutofit fontScale="90000"/>
          </a:bodyPr>
          <a:lstStyle/>
          <a:p>
            <a:r>
              <a:rPr lang="en-US" dirty="0"/>
              <a:t>Managing Context in RNNs: LSTMs and </a:t>
            </a:r>
            <a:r>
              <a:rPr lang="en-US" dirty="0" smtClean="0"/>
              <a:t>GRUs</a:t>
            </a:r>
            <a:endParaRPr lang="en-US" dirty="0"/>
          </a:p>
        </p:txBody>
      </p:sp>
      <p:sp>
        <p:nvSpPr>
          <p:cNvPr id="3" name="Subtitle 2"/>
          <p:cNvSpPr>
            <a:spLocks noGrp="1"/>
          </p:cNvSpPr>
          <p:nvPr>
            <p:ph type="subTitle" idx="1"/>
          </p:nvPr>
        </p:nvSpPr>
        <p:spPr>
          <a:xfrm>
            <a:off x="609600" y="1219200"/>
            <a:ext cx="7848600" cy="5334000"/>
          </a:xfrm>
        </p:spPr>
        <p:txBody>
          <a:bodyPr>
            <a:normAutofit/>
          </a:bodyPr>
          <a:lstStyle/>
          <a:p>
            <a:pPr marL="457200" indent="-457200" algn="l">
              <a:buFont typeface="Arial"/>
              <a:buChar char="•"/>
            </a:pPr>
            <a:r>
              <a:rPr lang="en-US" sz="2400" b="1" dirty="0"/>
              <a:t>Gated Recurrent </a:t>
            </a:r>
            <a:r>
              <a:rPr lang="en-US" sz="2400" b="1" dirty="0" smtClean="0"/>
              <a:t>Units: </a:t>
            </a:r>
            <a:r>
              <a:rPr lang="en-US" sz="2400" dirty="0"/>
              <a:t>While relatively easy to deploy, LSTMs introduce a considerable number of </a:t>
            </a:r>
            <a:r>
              <a:rPr lang="en-US" sz="2400" dirty="0" smtClean="0"/>
              <a:t>parameters </a:t>
            </a:r>
            <a:r>
              <a:rPr lang="en-US" sz="2400" dirty="0"/>
              <a:t>to our networks, and hence carry a much larger training burden. </a:t>
            </a:r>
            <a:r>
              <a:rPr lang="en-US" sz="2400" dirty="0">
                <a:solidFill>
                  <a:srgbClr val="FF0000"/>
                </a:solidFill>
              </a:rPr>
              <a:t>Gated </a:t>
            </a:r>
            <a:r>
              <a:rPr lang="en-US" sz="2400" dirty="0" smtClean="0">
                <a:solidFill>
                  <a:srgbClr val="FF0000"/>
                </a:solidFill>
              </a:rPr>
              <a:t>Recurrent </a:t>
            </a:r>
            <a:r>
              <a:rPr lang="en-US" sz="2400" dirty="0">
                <a:solidFill>
                  <a:srgbClr val="FF0000"/>
                </a:solidFill>
              </a:rPr>
              <a:t>Units (GRUs) try to ease this burden by collapsing the forget and add gates of LSTMs into a single update gate with a single set of weights. </a:t>
            </a:r>
          </a:p>
          <a:p>
            <a:pPr marL="457200" indent="-457200" algn="l">
              <a:buFont typeface="Arial"/>
              <a:buChar char="•"/>
            </a:pPr>
            <a:endParaRPr lang="en-US" sz="2400" b="1" dirty="0"/>
          </a:p>
          <a:p>
            <a:pPr marL="457200" indent="-457200" algn="l">
              <a:buFont typeface="Arial"/>
              <a:buChar char="•"/>
            </a:pPr>
            <a:endParaRPr lang="en-US" sz="2400" dirty="0"/>
          </a:p>
        </p:txBody>
      </p:sp>
      <p:sp>
        <p:nvSpPr>
          <p:cNvPr id="4" name="Slide Number Placeholder 3"/>
          <p:cNvSpPr>
            <a:spLocks noGrp="1"/>
          </p:cNvSpPr>
          <p:nvPr>
            <p:ph type="sldNum" sz="quarter" idx="12"/>
          </p:nvPr>
        </p:nvSpPr>
        <p:spPr/>
        <p:txBody>
          <a:bodyPr/>
          <a:lstStyle/>
          <a:p>
            <a:fld id="{E74C7FEE-6B48-4643-BCFB-F13B0E13E171}" type="slidenum">
              <a:rPr lang="en-US" smtClean="0"/>
              <a:pPr/>
              <a:t>25</a:t>
            </a:fld>
            <a:endParaRPr lang="en-US" dirty="0"/>
          </a:p>
        </p:txBody>
      </p:sp>
    </p:spTree>
    <p:extLst>
      <p:ext uri="{BB962C8B-B14F-4D97-AF65-F5344CB8AC3E}">
        <p14:creationId xmlns:p14="http://schemas.microsoft.com/office/powerpoint/2010/main" val="236739605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53364" cy="838200"/>
          </a:xfrm>
        </p:spPr>
        <p:txBody>
          <a:bodyPr>
            <a:normAutofit fontScale="90000"/>
          </a:bodyPr>
          <a:lstStyle/>
          <a:p>
            <a:r>
              <a:rPr lang="en-US" dirty="0"/>
              <a:t>Managing Context in RNNs: LSTMs and </a:t>
            </a:r>
            <a:r>
              <a:rPr lang="en-US" dirty="0" smtClean="0"/>
              <a:t>GRUs</a:t>
            </a:r>
            <a:endParaRPr lang="en-US" dirty="0"/>
          </a:p>
        </p:txBody>
      </p:sp>
      <p:sp>
        <p:nvSpPr>
          <p:cNvPr id="3" name="Subtitle 2"/>
          <p:cNvSpPr>
            <a:spLocks noGrp="1"/>
          </p:cNvSpPr>
          <p:nvPr>
            <p:ph type="subTitle" idx="1"/>
          </p:nvPr>
        </p:nvSpPr>
        <p:spPr>
          <a:xfrm>
            <a:off x="609600" y="1219200"/>
            <a:ext cx="7848600" cy="5334000"/>
          </a:xfrm>
        </p:spPr>
        <p:txBody>
          <a:bodyPr>
            <a:normAutofit/>
          </a:bodyPr>
          <a:lstStyle/>
          <a:p>
            <a:pPr marL="457200" indent="-457200" algn="l">
              <a:buFont typeface="Arial"/>
              <a:buChar char="•"/>
            </a:pPr>
            <a:r>
              <a:rPr lang="en-US" sz="2400" b="1" dirty="0"/>
              <a:t>Gated Units, Layers and </a:t>
            </a:r>
            <a:r>
              <a:rPr lang="en-US" sz="2400" b="1" dirty="0" smtClean="0"/>
              <a:t>Networks: </a:t>
            </a:r>
            <a:r>
              <a:rPr lang="en-US" sz="2400" dirty="0"/>
              <a:t>Fig. 9.14 which illustrates the inputs/outputs and weights associated with each kind of unit. </a:t>
            </a:r>
          </a:p>
          <a:p>
            <a:pPr marL="457200" indent="-457200" algn="l">
              <a:buFont typeface="Arial"/>
              <a:buChar char="•"/>
            </a:pPr>
            <a:endParaRPr lang="en-US" sz="2400" b="1" dirty="0" smtClean="0"/>
          </a:p>
          <a:p>
            <a:pPr marL="457200" indent="-457200" algn="l">
              <a:buFont typeface="Arial"/>
              <a:buChar char="•"/>
            </a:pPr>
            <a:endParaRPr lang="en-US" sz="2400" dirty="0"/>
          </a:p>
        </p:txBody>
      </p:sp>
      <p:pic>
        <p:nvPicPr>
          <p:cNvPr id="4" name="Picture 3"/>
          <p:cNvPicPr>
            <a:picLocks noChangeAspect="1"/>
          </p:cNvPicPr>
          <p:nvPr/>
        </p:nvPicPr>
        <p:blipFill>
          <a:blip r:embed="rId2"/>
          <a:stretch>
            <a:fillRect/>
          </a:stretch>
        </p:blipFill>
        <p:spPr>
          <a:xfrm>
            <a:off x="1066800" y="2438400"/>
            <a:ext cx="7010400" cy="4123000"/>
          </a:xfrm>
          <a:prstGeom prst="rect">
            <a:avLst/>
          </a:prstGeom>
        </p:spPr>
      </p:pic>
      <p:sp>
        <p:nvSpPr>
          <p:cNvPr id="5" name="Slide Number Placeholder 4"/>
          <p:cNvSpPr>
            <a:spLocks noGrp="1"/>
          </p:cNvSpPr>
          <p:nvPr>
            <p:ph type="sldNum" sz="quarter" idx="12"/>
          </p:nvPr>
        </p:nvSpPr>
        <p:spPr/>
        <p:txBody>
          <a:bodyPr/>
          <a:lstStyle/>
          <a:p>
            <a:fld id="{E74C7FEE-6B48-4643-BCFB-F13B0E13E171}" type="slidenum">
              <a:rPr lang="en-US" smtClean="0"/>
              <a:pPr/>
              <a:t>26</a:t>
            </a:fld>
            <a:endParaRPr lang="en-US" dirty="0"/>
          </a:p>
        </p:txBody>
      </p:sp>
    </p:spTree>
    <p:extLst>
      <p:ext uri="{BB962C8B-B14F-4D97-AF65-F5344CB8AC3E}">
        <p14:creationId xmlns:p14="http://schemas.microsoft.com/office/powerpoint/2010/main" val="297181745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53364" cy="838200"/>
          </a:xfrm>
        </p:spPr>
        <p:txBody>
          <a:bodyPr>
            <a:normAutofit fontScale="90000"/>
          </a:bodyPr>
          <a:lstStyle/>
          <a:p>
            <a:r>
              <a:rPr lang="en-US" dirty="0"/>
              <a:t>Managing Context in RNNs: LSTMs and </a:t>
            </a:r>
            <a:r>
              <a:rPr lang="en-US" dirty="0" smtClean="0"/>
              <a:t>GRUs</a:t>
            </a:r>
            <a:endParaRPr lang="en-US" dirty="0"/>
          </a:p>
        </p:txBody>
      </p:sp>
      <p:sp>
        <p:nvSpPr>
          <p:cNvPr id="3" name="Subtitle 2"/>
          <p:cNvSpPr>
            <a:spLocks noGrp="1"/>
          </p:cNvSpPr>
          <p:nvPr>
            <p:ph type="subTitle" idx="1"/>
          </p:nvPr>
        </p:nvSpPr>
        <p:spPr>
          <a:xfrm>
            <a:off x="609600" y="1219200"/>
            <a:ext cx="7848600" cy="5334000"/>
          </a:xfrm>
        </p:spPr>
        <p:txBody>
          <a:bodyPr>
            <a:normAutofit/>
          </a:bodyPr>
          <a:lstStyle/>
          <a:p>
            <a:pPr marL="457200" indent="-457200" algn="l">
              <a:buFont typeface="Arial"/>
              <a:buChar char="•"/>
            </a:pPr>
            <a:r>
              <a:rPr lang="en-US" sz="2400" dirty="0">
                <a:solidFill>
                  <a:srgbClr val="FF0000"/>
                </a:solidFill>
              </a:rPr>
              <a:t>At </a:t>
            </a:r>
            <a:r>
              <a:rPr lang="en-US" sz="2400" dirty="0" smtClean="0">
                <a:solidFill>
                  <a:srgbClr val="FF0000"/>
                </a:solidFill>
              </a:rPr>
              <a:t>left</a:t>
            </a:r>
            <a:r>
              <a:rPr lang="en-US" sz="2400" dirty="0">
                <a:solidFill>
                  <a:srgbClr val="FF0000"/>
                </a:solidFill>
              </a:rPr>
              <a:t>, (a) is the basic feed-forward unit </a:t>
            </a:r>
            <a:r>
              <a:rPr lang="en-US" sz="2400" i="1" dirty="0">
                <a:solidFill>
                  <a:srgbClr val="FF0000"/>
                </a:solidFill>
              </a:rPr>
              <a:t>h </a:t>
            </a:r>
            <a:r>
              <a:rPr lang="en-US" sz="2400" dirty="0">
                <a:solidFill>
                  <a:srgbClr val="FF0000"/>
                </a:solidFill>
              </a:rPr>
              <a:t>= </a:t>
            </a:r>
            <a:r>
              <a:rPr lang="en-US" sz="2400" i="1" dirty="0">
                <a:solidFill>
                  <a:srgbClr val="FF0000"/>
                </a:solidFill>
              </a:rPr>
              <a:t>g</a:t>
            </a:r>
            <a:r>
              <a:rPr lang="en-US" sz="2400" dirty="0">
                <a:solidFill>
                  <a:srgbClr val="FF0000"/>
                </a:solidFill>
              </a:rPr>
              <a:t>(</a:t>
            </a:r>
            <a:r>
              <a:rPr lang="en-US" sz="2400" i="1" dirty="0">
                <a:solidFill>
                  <a:srgbClr val="FF0000"/>
                </a:solidFill>
              </a:rPr>
              <a:t>W x </a:t>
            </a:r>
            <a:r>
              <a:rPr lang="en-US" sz="2400" dirty="0">
                <a:solidFill>
                  <a:srgbClr val="FF0000"/>
                </a:solidFill>
              </a:rPr>
              <a:t>+ </a:t>
            </a:r>
            <a:r>
              <a:rPr lang="en-US" sz="2400" i="1" dirty="0">
                <a:solidFill>
                  <a:srgbClr val="FF0000"/>
                </a:solidFill>
              </a:rPr>
              <a:t>b</a:t>
            </a:r>
            <a:r>
              <a:rPr lang="en-US" sz="2400" dirty="0">
                <a:solidFill>
                  <a:srgbClr val="FF0000"/>
                </a:solidFill>
              </a:rPr>
              <a:t>). A single set of weights and a single activation function determine its output</a:t>
            </a:r>
            <a:r>
              <a:rPr lang="en-US" sz="2400" dirty="0"/>
              <a:t>, and when arranged in a layer there is no connection between the units in the layer. </a:t>
            </a:r>
          </a:p>
          <a:p>
            <a:pPr marL="457200" indent="-457200" algn="l">
              <a:buFont typeface="Arial"/>
              <a:buChar char="•"/>
            </a:pPr>
            <a:r>
              <a:rPr lang="en-US" sz="2400" dirty="0"/>
              <a:t>Next, (b) represents the unit in an SRN. </a:t>
            </a:r>
            <a:r>
              <a:rPr lang="en-US" sz="2400" dirty="0">
                <a:solidFill>
                  <a:srgbClr val="FF0000"/>
                </a:solidFill>
              </a:rPr>
              <a:t>Now there are two inputs and additional set of weights to go with it. However, there is still a single activation function and output</a:t>
            </a:r>
            <a:r>
              <a:rPr lang="en-US" sz="2400" dirty="0"/>
              <a:t>. When arranged as a layer the hidden layer from each unit feeds in as an input to the next. </a:t>
            </a:r>
          </a:p>
          <a:p>
            <a:pPr marL="457200" indent="-457200" algn="l">
              <a:buFont typeface="Arial"/>
              <a:buChar char="•"/>
            </a:pPr>
            <a:r>
              <a:rPr lang="en-US" sz="2400" dirty="0" smtClean="0">
                <a:solidFill>
                  <a:srgbClr val="FF0000"/>
                </a:solidFill>
              </a:rPr>
              <a:t>Increased </a:t>
            </a:r>
            <a:r>
              <a:rPr lang="en-US" sz="2400" dirty="0">
                <a:solidFill>
                  <a:srgbClr val="FF0000"/>
                </a:solidFill>
              </a:rPr>
              <a:t>complexity of the LSTM and GRU units is </a:t>
            </a:r>
            <a:r>
              <a:rPr lang="en-US" sz="2400" dirty="0" smtClean="0">
                <a:solidFill>
                  <a:srgbClr val="FF0000"/>
                </a:solidFill>
              </a:rPr>
              <a:t>encapsulated </a:t>
            </a:r>
            <a:r>
              <a:rPr lang="en-US" sz="2400" dirty="0">
                <a:solidFill>
                  <a:srgbClr val="FF0000"/>
                </a:solidFill>
              </a:rPr>
              <a:t>within the units themselves. </a:t>
            </a:r>
          </a:p>
          <a:p>
            <a:pPr marL="457200" indent="-457200" algn="l">
              <a:buFont typeface="Arial"/>
              <a:buChar char="•"/>
            </a:pPr>
            <a:r>
              <a:rPr lang="en-US" sz="2400" dirty="0"/>
              <a:t>The only additional external complexity over the basic recurrent unit (b) is the presence of the </a:t>
            </a:r>
            <a:r>
              <a:rPr lang="en-US" sz="2400" dirty="0">
                <a:solidFill>
                  <a:srgbClr val="FF0000"/>
                </a:solidFill>
              </a:rPr>
              <a:t>additional context vector input and </a:t>
            </a:r>
            <a:r>
              <a:rPr lang="en-US" sz="2400" dirty="0" smtClean="0">
                <a:solidFill>
                  <a:srgbClr val="FF0000"/>
                </a:solidFill>
              </a:rPr>
              <a:t>output</a:t>
            </a:r>
            <a:r>
              <a:rPr lang="en-US" sz="2400" dirty="0">
                <a:solidFill>
                  <a:srgbClr val="FF0000"/>
                </a:solidFill>
              </a:rPr>
              <a:t>. </a:t>
            </a:r>
          </a:p>
        </p:txBody>
      </p:sp>
      <p:sp>
        <p:nvSpPr>
          <p:cNvPr id="4" name="Slide Number Placeholder 3"/>
          <p:cNvSpPr>
            <a:spLocks noGrp="1"/>
          </p:cNvSpPr>
          <p:nvPr>
            <p:ph type="sldNum" sz="quarter" idx="12"/>
          </p:nvPr>
        </p:nvSpPr>
        <p:spPr/>
        <p:txBody>
          <a:bodyPr/>
          <a:lstStyle/>
          <a:p>
            <a:fld id="{E74C7FEE-6B48-4643-BCFB-F13B0E13E171}" type="slidenum">
              <a:rPr lang="en-US" smtClean="0"/>
              <a:pPr/>
              <a:t>27</a:t>
            </a:fld>
            <a:endParaRPr lang="en-US" dirty="0"/>
          </a:p>
        </p:txBody>
      </p:sp>
    </p:spTree>
    <p:extLst>
      <p:ext uri="{BB962C8B-B14F-4D97-AF65-F5344CB8AC3E}">
        <p14:creationId xmlns:p14="http://schemas.microsoft.com/office/powerpoint/2010/main" val="52997144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53364" cy="838200"/>
          </a:xfrm>
        </p:spPr>
        <p:txBody>
          <a:bodyPr>
            <a:normAutofit/>
          </a:bodyPr>
          <a:lstStyle/>
          <a:p>
            <a:r>
              <a:rPr lang="en-US" dirty="0"/>
              <a:t>Words, Characters and Byte-</a:t>
            </a:r>
            <a:r>
              <a:rPr lang="en-US" dirty="0" smtClean="0"/>
              <a:t>Pairs</a:t>
            </a:r>
            <a:endParaRPr lang="en-US" dirty="0"/>
          </a:p>
        </p:txBody>
      </p:sp>
      <p:sp>
        <p:nvSpPr>
          <p:cNvPr id="3" name="Subtitle 2"/>
          <p:cNvSpPr>
            <a:spLocks noGrp="1"/>
          </p:cNvSpPr>
          <p:nvPr>
            <p:ph type="subTitle" idx="1"/>
          </p:nvPr>
        </p:nvSpPr>
        <p:spPr>
          <a:xfrm>
            <a:off x="609600" y="1219200"/>
            <a:ext cx="7848600" cy="5334000"/>
          </a:xfrm>
        </p:spPr>
        <p:txBody>
          <a:bodyPr>
            <a:normAutofit/>
          </a:bodyPr>
          <a:lstStyle/>
          <a:p>
            <a:pPr marL="457200" indent="-457200" algn="l">
              <a:buFont typeface="Arial"/>
              <a:buChar char="•"/>
            </a:pPr>
            <a:r>
              <a:rPr lang="en-US" sz="2400" dirty="0" smtClean="0">
                <a:solidFill>
                  <a:srgbClr val="FF0000"/>
                </a:solidFill>
              </a:rPr>
              <a:t>There </a:t>
            </a:r>
            <a:r>
              <a:rPr lang="en-US" sz="2400" dirty="0">
                <a:solidFill>
                  <a:srgbClr val="FF0000"/>
                </a:solidFill>
              </a:rPr>
              <a:t>are significant issues with any solely word-based approach: </a:t>
            </a:r>
          </a:p>
          <a:p>
            <a:pPr marL="726948" lvl="1" indent="-342900">
              <a:buFont typeface="Arial"/>
              <a:buChar char="•"/>
            </a:pPr>
            <a:r>
              <a:rPr lang="en-US" sz="2200" dirty="0"/>
              <a:t>For some languages and applications</a:t>
            </a:r>
            <a:r>
              <a:rPr lang="en-US" sz="2200" dirty="0">
                <a:solidFill>
                  <a:srgbClr val="FF0000"/>
                </a:solidFill>
              </a:rPr>
              <a:t>, the lexicon is simply too large to </a:t>
            </a:r>
            <a:r>
              <a:rPr lang="en-US" sz="2200" dirty="0" smtClean="0">
                <a:solidFill>
                  <a:srgbClr val="FF0000"/>
                </a:solidFill>
              </a:rPr>
              <a:t>practically </a:t>
            </a:r>
            <a:r>
              <a:rPr lang="en-US" sz="2200" dirty="0">
                <a:solidFill>
                  <a:srgbClr val="FF0000"/>
                </a:solidFill>
              </a:rPr>
              <a:t>represent</a:t>
            </a:r>
            <a:r>
              <a:rPr lang="en-US" sz="2200" dirty="0"/>
              <a:t> every possible word as an embedding. Some </a:t>
            </a:r>
            <a:r>
              <a:rPr lang="en-US" sz="2200" dirty="0" smtClean="0"/>
              <a:t>means/rules </a:t>
            </a:r>
            <a:r>
              <a:rPr lang="en-US" sz="2200" dirty="0"/>
              <a:t>of </a:t>
            </a:r>
            <a:r>
              <a:rPr lang="en-US" sz="2200" dirty="0" smtClean="0"/>
              <a:t>composing </a:t>
            </a:r>
            <a:r>
              <a:rPr lang="en-US" sz="2200" dirty="0"/>
              <a:t>words from smaller bits is needed. </a:t>
            </a:r>
          </a:p>
          <a:p>
            <a:pPr marL="726948" lvl="1" indent="-342900">
              <a:buFont typeface="Arial"/>
              <a:buChar char="•"/>
            </a:pPr>
            <a:r>
              <a:rPr lang="en-US" sz="2200" dirty="0"/>
              <a:t>No matter how large the lexicon, we will always encounter </a:t>
            </a:r>
            <a:r>
              <a:rPr lang="en-US" sz="2200" dirty="0">
                <a:solidFill>
                  <a:srgbClr val="FF0000"/>
                </a:solidFill>
              </a:rPr>
              <a:t>unknown words </a:t>
            </a:r>
            <a:r>
              <a:rPr lang="en-US" sz="2200" dirty="0"/>
              <a:t>due to new words entering the language, </a:t>
            </a:r>
            <a:r>
              <a:rPr lang="en-US" sz="2200" dirty="0">
                <a:solidFill>
                  <a:srgbClr val="FF0000"/>
                </a:solidFill>
              </a:rPr>
              <a:t>misspellings</a:t>
            </a:r>
            <a:r>
              <a:rPr lang="en-US" sz="2200" dirty="0"/>
              <a:t> and </a:t>
            </a:r>
            <a:r>
              <a:rPr lang="en-US" sz="2200" dirty="0">
                <a:solidFill>
                  <a:srgbClr val="FF0000"/>
                </a:solidFill>
              </a:rPr>
              <a:t>borrowings</a:t>
            </a:r>
            <a:r>
              <a:rPr lang="en-US" sz="2200" dirty="0"/>
              <a:t> from other languages. </a:t>
            </a:r>
          </a:p>
          <a:p>
            <a:pPr marL="726948" lvl="1" indent="-342900">
              <a:buFont typeface="Arial"/>
              <a:buChar char="•"/>
            </a:pPr>
            <a:r>
              <a:rPr lang="en-US" sz="2200" dirty="0">
                <a:solidFill>
                  <a:srgbClr val="FF0000"/>
                </a:solidFill>
              </a:rPr>
              <a:t>Morphological information</a:t>
            </a:r>
            <a:r>
              <a:rPr lang="en-US" sz="2200" dirty="0"/>
              <a:t>, below the word level, is clearly an important source of information for many </a:t>
            </a:r>
            <a:r>
              <a:rPr lang="en-US" sz="2200" dirty="0" smtClean="0"/>
              <a:t>applications. Word</a:t>
            </a:r>
            <a:r>
              <a:rPr lang="en-US" sz="2200" dirty="0"/>
              <a:t>-based methods are blind to such regularities. </a:t>
            </a:r>
          </a:p>
          <a:p>
            <a:pPr marL="841248" lvl="1" indent="-457200">
              <a:buFont typeface="Arial"/>
              <a:buChar char="•"/>
            </a:pPr>
            <a:r>
              <a:rPr lang="en-US" sz="2200" dirty="0"/>
              <a:t>We can overcome some of these issues by </a:t>
            </a:r>
            <a:r>
              <a:rPr lang="en-US" sz="2200" dirty="0">
                <a:solidFill>
                  <a:srgbClr val="FF0000"/>
                </a:solidFill>
              </a:rPr>
              <a:t>augmenting our input word </a:t>
            </a:r>
            <a:r>
              <a:rPr lang="en-US" sz="2200" dirty="0" smtClean="0">
                <a:solidFill>
                  <a:srgbClr val="FF0000"/>
                </a:solidFill>
              </a:rPr>
              <a:t>representations </a:t>
            </a:r>
            <a:r>
              <a:rPr lang="en-US" sz="2200" dirty="0">
                <a:solidFill>
                  <a:srgbClr val="FF0000"/>
                </a:solidFill>
              </a:rPr>
              <a:t>with embeddings derived from the characters that make up the words. </a:t>
            </a:r>
          </a:p>
        </p:txBody>
      </p:sp>
      <p:sp>
        <p:nvSpPr>
          <p:cNvPr id="4" name="Slide Number Placeholder 3"/>
          <p:cNvSpPr>
            <a:spLocks noGrp="1"/>
          </p:cNvSpPr>
          <p:nvPr>
            <p:ph type="sldNum" sz="quarter" idx="12"/>
          </p:nvPr>
        </p:nvSpPr>
        <p:spPr/>
        <p:txBody>
          <a:bodyPr/>
          <a:lstStyle/>
          <a:p>
            <a:fld id="{E74C7FEE-6B48-4643-BCFB-F13B0E13E171}" type="slidenum">
              <a:rPr lang="en-US" smtClean="0"/>
              <a:pPr/>
              <a:t>28</a:t>
            </a:fld>
            <a:endParaRPr lang="en-US" dirty="0"/>
          </a:p>
        </p:txBody>
      </p:sp>
    </p:spTree>
    <p:extLst>
      <p:ext uri="{BB962C8B-B14F-4D97-AF65-F5344CB8AC3E}">
        <p14:creationId xmlns:p14="http://schemas.microsoft.com/office/powerpoint/2010/main" val="127362769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53364" cy="838200"/>
          </a:xfrm>
        </p:spPr>
        <p:txBody>
          <a:bodyPr>
            <a:normAutofit/>
          </a:bodyPr>
          <a:lstStyle/>
          <a:p>
            <a:r>
              <a:rPr lang="en-US" dirty="0"/>
              <a:t>Words, Characters and Byte-</a:t>
            </a:r>
            <a:r>
              <a:rPr lang="en-US" dirty="0" smtClean="0"/>
              <a:t>Pairs</a:t>
            </a:r>
            <a:endParaRPr lang="en-US" dirty="0"/>
          </a:p>
        </p:txBody>
      </p:sp>
      <p:sp>
        <p:nvSpPr>
          <p:cNvPr id="3" name="Subtitle 2"/>
          <p:cNvSpPr>
            <a:spLocks noGrp="1"/>
          </p:cNvSpPr>
          <p:nvPr>
            <p:ph type="subTitle" idx="1"/>
          </p:nvPr>
        </p:nvSpPr>
        <p:spPr>
          <a:xfrm>
            <a:off x="609600" y="1219200"/>
            <a:ext cx="7848600" cy="5334000"/>
          </a:xfrm>
        </p:spPr>
        <p:txBody>
          <a:bodyPr>
            <a:normAutofit/>
          </a:bodyPr>
          <a:lstStyle/>
          <a:p>
            <a:pPr marL="285750" indent="-285750" algn="l">
              <a:buFont typeface="Arial"/>
              <a:buChar char="•"/>
            </a:pPr>
            <a:r>
              <a:rPr lang="en-US" sz="1800" dirty="0" smtClean="0"/>
              <a:t>Each </a:t>
            </a:r>
            <a:r>
              <a:rPr lang="en-US" sz="1800" dirty="0"/>
              <a:t>input consists of the </a:t>
            </a:r>
            <a:r>
              <a:rPr lang="en-US" sz="1800" dirty="0">
                <a:solidFill>
                  <a:srgbClr val="FF0000"/>
                </a:solidFill>
              </a:rPr>
              <a:t>concatenation of the normal word embedding with embeddings derived from a bidirectional RNN</a:t>
            </a:r>
            <a:r>
              <a:rPr lang="en-US" sz="1800" dirty="0"/>
              <a:t> that accepts the character sequences for each word as input </a:t>
            </a:r>
          </a:p>
        </p:txBody>
      </p:sp>
      <p:pic>
        <p:nvPicPr>
          <p:cNvPr id="4" name="Picture 3"/>
          <p:cNvPicPr>
            <a:picLocks noChangeAspect="1"/>
          </p:cNvPicPr>
          <p:nvPr/>
        </p:nvPicPr>
        <p:blipFill>
          <a:blip r:embed="rId2"/>
          <a:stretch>
            <a:fillRect/>
          </a:stretch>
        </p:blipFill>
        <p:spPr>
          <a:xfrm>
            <a:off x="1219200" y="2127913"/>
            <a:ext cx="6705600" cy="4653887"/>
          </a:xfrm>
          <a:prstGeom prst="rect">
            <a:avLst/>
          </a:prstGeom>
        </p:spPr>
      </p:pic>
      <p:sp>
        <p:nvSpPr>
          <p:cNvPr id="5" name="Slide Number Placeholder 4"/>
          <p:cNvSpPr>
            <a:spLocks noGrp="1"/>
          </p:cNvSpPr>
          <p:nvPr>
            <p:ph type="sldNum" sz="quarter" idx="12"/>
          </p:nvPr>
        </p:nvSpPr>
        <p:spPr/>
        <p:txBody>
          <a:bodyPr/>
          <a:lstStyle/>
          <a:p>
            <a:fld id="{E74C7FEE-6B48-4643-BCFB-F13B0E13E171}" type="slidenum">
              <a:rPr lang="en-US" smtClean="0"/>
              <a:pPr/>
              <a:t>29</a:t>
            </a:fld>
            <a:endParaRPr lang="en-US" dirty="0"/>
          </a:p>
        </p:txBody>
      </p:sp>
    </p:spTree>
    <p:extLst>
      <p:ext uri="{BB962C8B-B14F-4D97-AF65-F5344CB8AC3E}">
        <p14:creationId xmlns:p14="http://schemas.microsoft.com/office/powerpoint/2010/main" val="98975172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53364" cy="838200"/>
          </a:xfrm>
        </p:spPr>
        <p:txBody>
          <a:bodyPr>
            <a:normAutofit/>
          </a:bodyPr>
          <a:lstStyle/>
          <a:p>
            <a:r>
              <a:rPr lang="en-US" dirty="0"/>
              <a:t>Simple Recurrent Networks </a:t>
            </a:r>
            <a:r>
              <a:rPr lang="en-US" dirty="0" smtClean="0"/>
              <a:t>(SRNs)</a:t>
            </a:r>
            <a:endParaRPr lang="en-US" dirty="0"/>
          </a:p>
        </p:txBody>
      </p:sp>
      <p:sp>
        <p:nvSpPr>
          <p:cNvPr id="3" name="Subtitle 2"/>
          <p:cNvSpPr>
            <a:spLocks noGrp="1"/>
          </p:cNvSpPr>
          <p:nvPr>
            <p:ph type="subTitle" idx="1"/>
          </p:nvPr>
        </p:nvSpPr>
        <p:spPr>
          <a:xfrm>
            <a:off x="609600" y="1371600"/>
            <a:ext cx="7848600" cy="4699000"/>
          </a:xfrm>
        </p:spPr>
        <p:txBody>
          <a:bodyPr>
            <a:normAutofit/>
          </a:bodyPr>
          <a:lstStyle/>
          <a:p>
            <a:pPr marL="342900" indent="-342900" algn="l">
              <a:buFont typeface="Arial"/>
              <a:buChar char="•"/>
            </a:pPr>
            <a:r>
              <a:rPr lang="en-US" sz="2400" b="1" dirty="0" smtClean="0"/>
              <a:t>SRNs </a:t>
            </a:r>
            <a:r>
              <a:rPr lang="en-US" sz="2400" b="1" dirty="0"/>
              <a:t>or Elman </a:t>
            </a:r>
            <a:r>
              <a:rPr lang="en-US" sz="2400" b="1" dirty="0" smtClean="0"/>
              <a:t>Networks: </a:t>
            </a:r>
            <a:r>
              <a:rPr lang="en-US" sz="2400" dirty="0" smtClean="0"/>
              <a:t>Any </a:t>
            </a:r>
            <a:r>
              <a:rPr lang="en-US" sz="2400" dirty="0"/>
              <a:t>network where the </a:t>
            </a:r>
            <a:r>
              <a:rPr lang="en-US" sz="2400" dirty="0">
                <a:solidFill>
                  <a:srgbClr val="FF0000"/>
                </a:solidFill>
              </a:rPr>
              <a:t>value of a unit is directly, or indirectly, dependent on its own output as an </a:t>
            </a:r>
            <a:r>
              <a:rPr lang="en-US" sz="2400" dirty="0" smtClean="0">
                <a:solidFill>
                  <a:srgbClr val="FF0000"/>
                </a:solidFill>
              </a:rPr>
              <a:t>input or has a cycle. </a:t>
            </a:r>
          </a:p>
          <a:p>
            <a:pPr marL="342900" indent="-342900" algn="l">
              <a:buFont typeface="Arial"/>
              <a:buChar char="•"/>
            </a:pPr>
            <a:r>
              <a:rPr lang="en-US" sz="2400" dirty="0"/>
              <a:t>Fig. 9.2 </a:t>
            </a:r>
            <a:r>
              <a:rPr lang="en-US" sz="2400" dirty="0" smtClean="0"/>
              <a:t>abstracts </a:t>
            </a:r>
            <a:r>
              <a:rPr lang="en-US" sz="2400" dirty="0"/>
              <a:t>the recurrent structure of an SRN. </a:t>
            </a:r>
          </a:p>
          <a:p>
            <a:pPr marL="342900" indent="-342900" algn="l">
              <a:buFont typeface="Arial"/>
              <a:buChar char="•"/>
            </a:pPr>
            <a:endParaRPr lang="en-US" sz="2400" dirty="0"/>
          </a:p>
          <a:p>
            <a:pPr marL="342900" indent="-342900" algn="l">
              <a:buFont typeface="Arial"/>
              <a:buChar char="•"/>
            </a:pPr>
            <a:endParaRPr lang="en-US" sz="2400" dirty="0" smtClean="0"/>
          </a:p>
        </p:txBody>
      </p:sp>
      <p:pic>
        <p:nvPicPr>
          <p:cNvPr id="4" name="Picture 3"/>
          <p:cNvPicPr>
            <a:picLocks noChangeAspect="1"/>
          </p:cNvPicPr>
          <p:nvPr/>
        </p:nvPicPr>
        <p:blipFill>
          <a:blip r:embed="rId2"/>
          <a:stretch>
            <a:fillRect/>
          </a:stretch>
        </p:blipFill>
        <p:spPr>
          <a:xfrm>
            <a:off x="1447800" y="2913933"/>
            <a:ext cx="6553200" cy="3867867"/>
          </a:xfrm>
          <a:prstGeom prst="rect">
            <a:avLst/>
          </a:prstGeom>
        </p:spPr>
      </p:pic>
      <p:sp>
        <p:nvSpPr>
          <p:cNvPr id="5" name="Slide Number Placeholder 4"/>
          <p:cNvSpPr>
            <a:spLocks noGrp="1"/>
          </p:cNvSpPr>
          <p:nvPr>
            <p:ph type="sldNum" sz="quarter" idx="12"/>
          </p:nvPr>
        </p:nvSpPr>
        <p:spPr/>
        <p:txBody>
          <a:bodyPr/>
          <a:lstStyle/>
          <a:p>
            <a:fld id="{E74C7FEE-6B48-4643-BCFB-F13B0E13E171}" type="slidenum">
              <a:rPr lang="en-US" smtClean="0"/>
              <a:pPr/>
              <a:t>3</a:t>
            </a:fld>
            <a:endParaRPr lang="en-US" dirty="0"/>
          </a:p>
        </p:txBody>
      </p:sp>
    </p:spTree>
    <p:extLst>
      <p:ext uri="{BB962C8B-B14F-4D97-AF65-F5344CB8AC3E}">
        <p14:creationId xmlns:p14="http://schemas.microsoft.com/office/powerpoint/2010/main" val="314044638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53364" cy="838200"/>
          </a:xfrm>
        </p:spPr>
        <p:txBody>
          <a:bodyPr>
            <a:normAutofit/>
          </a:bodyPr>
          <a:lstStyle/>
          <a:p>
            <a:r>
              <a:rPr lang="en-US" dirty="0"/>
              <a:t>Words, Characters and Byte-</a:t>
            </a:r>
            <a:r>
              <a:rPr lang="en-US" dirty="0" smtClean="0"/>
              <a:t>Pairs</a:t>
            </a:r>
            <a:endParaRPr lang="en-US" dirty="0"/>
          </a:p>
        </p:txBody>
      </p:sp>
      <p:sp>
        <p:nvSpPr>
          <p:cNvPr id="3" name="Subtitle 2"/>
          <p:cNvSpPr>
            <a:spLocks noGrp="1"/>
          </p:cNvSpPr>
          <p:nvPr>
            <p:ph type="subTitle" idx="1"/>
          </p:nvPr>
        </p:nvSpPr>
        <p:spPr>
          <a:xfrm>
            <a:off x="609600" y="1219200"/>
            <a:ext cx="7848600" cy="5334000"/>
          </a:xfrm>
        </p:spPr>
        <p:txBody>
          <a:bodyPr>
            <a:normAutofit/>
          </a:bodyPr>
          <a:lstStyle/>
          <a:p>
            <a:pPr marL="285750" indent="-285750" algn="l">
              <a:buFont typeface="Arial"/>
              <a:buChar char="•"/>
            </a:pPr>
            <a:r>
              <a:rPr lang="en-US" sz="2200" dirty="0">
                <a:solidFill>
                  <a:srgbClr val="FF0000"/>
                </a:solidFill>
              </a:rPr>
              <a:t>The character sequence for each word in the input is run through a bidirectional RNN consisting of two independent RNNs </a:t>
            </a:r>
            <a:r>
              <a:rPr lang="en-US" sz="2200" dirty="0"/>
              <a:t>— one that processes the sequence </a:t>
            </a:r>
            <a:r>
              <a:rPr lang="en-US" sz="2200" dirty="0" smtClean="0"/>
              <a:t>left-to</a:t>
            </a:r>
            <a:r>
              <a:rPr lang="en-US" sz="2200" dirty="0"/>
              <a:t>-right and the other right-to-</a:t>
            </a:r>
            <a:r>
              <a:rPr lang="en-US" sz="2200" dirty="0" smtClean="0"/>
              <a:t>left as shown in Fig 9.16. </a:t>
            </a:r>
            <a:endParaRPr lang="en-US" sz="2200" dirty="0"/>
          </a:p>
          <a:p>
            <a:pPr marL="285750" indent="-285750" algn="l">
              <a:buFont typeface="Arial"/>
              <a:buChar char="•"/>
            </a:pPr>
            <a:r>
              <a:rPr lang="en-US" sz="2400" dirty="0" smtClean="0"/>
              <a:t> </a:t>
            </a:r>
            <a:endParaRPr lang="en-US" sz="2400" dirty="0"/>
          </a:p>
          <a:p>
            <a:pPr marL="285750" indent="-285750" algn="l">
              <a:buFont typeface="Arial"/>
              <a:buChar char="•"/>
            </a:pPr>
            <a:endParaRPr lang="en-US" sz="2400" dirty="0"/>
          </a:p>
        </p:txBody>
      </p:sp>
      <p:pic>
        <p:nvPicPr>
          <p:cNvPr id="5" name="Picture 4"/>
          <p:cNvPicPr>
            <a:picLocks noChangeAspect="1"/>
          </p:cNvPicPr>
          <p:nvPr/>
        </p:nvPicPr>
        <p:blipFill>
          <a:blip r:embed="rId2"/>
          <a:stretch>
            <a:fillRect/>
          </a:stretch>
        </p:blipFill>
        <p:spPr>
          <a:xfrm>
            <a:off x="1752600" y="2514600"/>
            <a:ext cx="6019800" cy="4275746"/>
          </a:xfrm>
          <a:prstGeom prst="rect">
            <a:avLst/>
          </a:prstGeom>
        </p:spPr>
      </p:pic>
      <p:sp>
        <p:nvSpPr>
          <p:cNvPr id="4" name="Slide Number Placeholder 3"/>
          <p:cNvSpPr>
            <a:spLocks noGrp="1"/>
          </p:cNvSpPr>
          <p:nvPr>
            <p:ph type="sldNum" sz="quarter" idx="12"/>
          </p:nvPr>
        </p:nvSpPr>
        <p:spPr/>
        <p:txBody>
          <a:bodyPr/>
          <a:lstStyle/>
          <a:p>
            <a:fld id="{E74C7FEE-6B48-4643-BCFB-F13B0E13E171}" type="slidenum">
              <a:rPr lang="en-US" smtClean="0"/>
              <a:pPr/>
              <a:t>30</a:t>
            </a:fld>
            <a:endParaRPr lang="en-US" dirty="0"/>
          </a:p>
        </p:txBody>
      </p:sp>
    </p:spTree>
    <p:extLst>
      <p:ext uri="{BB962C8B-B14F-4D97-AF65-F5344CB8AC3E}">
        <p14:creationId xmlns:p14="http://schemas.microsoft.com/office/powerpoint/2010/main" val="207112243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53364" cy="838200"/>
          </a:xfrm>
        </p:spPr>
        <p:txBody>
          <a:bodyPr>
            <a:normAutofit/>
          </a:bodyPr>
          <a:lstStyle/>
          <a:p>
            <a:r>
              <a:rPr lang="en-US" dirty="0" smtClean="0"/>
              <a:t>Home Work # 4</a:t>
            </a:r>
            <a:endParaRPr lang="en-US" dirty="0"/>
          </a:p>
        </p:txBody>
      </p:sp>
      <p:sp>
        <p:nvSpPr>
          <p:cNvPr id="3" name="Subtitle 2"/>
          <p:cNvSpPr>
            <a:spLocks noGrp="1"/>
          </p:cNvSpPr>
          <p:nvPr>
            <p:ph type="subTitle" idx="1"/>
          </p:nvPr>
        </p:nvSpPr>
        <p:spPr>
          <a:xfrm>
            <a:off x="609600" y="1219200"/>
            <a:ext cx="7848600" cy="5334000"/>
          </a:xfrm>
        </p:spPr>
        <p:txBody>
          <a:bodyPr>
            <a:normAutofit/>
          </a:bodyPr>
          <a:lstStyle/>
          <a:p>
            <a:pPr marL="342900" indent="-342900" algn="l">
              <a:buFont typeface="Arial"/>
              <a:buChar char="•"/>
            </a:pPr>
            <a:r>
              <a:rPr lang="en-US" dirty="0"/>
              <a:t>Read the following blog and try to Implementing an RNN from scratch in Python</a:t>
            </a:r>
            <a:r>
              <a:rPr lang="en-US" dirty="0" smtClean="0"/>
              <a:t>.</a:t>
            </a:r>
          </a:p>
          <a:p>
            <a:pPr marL="342900" indent="-342900" algn="l">
              <a:buFont typeface="Arial"/>
              <a:buChar char="•"/>
            </a:pPr>
            <a:r>
              <a:rPr lang="en-US" dirty="0">
                <a:hlinkClick r:id="rId2"/>
              </a:rPr>
              <a:t>https://towardsdatascience.com/recurrent-neural-networks-rnns-</a:t>
            </a:r>
            <a:r>
              <a:rPr lang="en-US" dirty="0" smtClean="0">
                <a:hlinkClick r:id="rId2"/>
              </a:rPr>
              <a:t>3f06d7653a85</a:t>
            </a:r>
            <a:r>
              <a:rPr lang="en-US" dirty="0" smtClean="0"/>
              <a:t> </a:t>
            </a:r>
          </a:p>
          <a:p>
            <a:pPr marL="342900" indent="-342900" algn="l">
              <a:buFont typeface="Arial"/>
              <a:buChar char="•"/>
            </a:pPr>
            <a:r>
              <a:rPr lang="en-US" dirty="0" smtClean="0"/>
              <a:t>OR</a:t>
            </a:r>
          </a:p>
          <a:p>
            <a:pPr marL="342900" indent="-342900" algn="l">
              <a:buFont typeface="Arial"/>
              <a:buChar char="•"/>
            </a:pPr>
            <a:r>
              <a:rPr lang="en-US" dirty="0">
                <a:hlinkClick r:id="rId3"/>
              </a:rPr>
              <a:t>https://datascience-enthusiast.com/DL/Building_a_Recurrent_Neural_Network-Step_by_Step_v1.</a:t>
            </a:r>
            <a:r>
              <a:rPr lang="en-US" dirty="0" smtClean="0">
                <a:hlinkClick r:id="rId3"/>
              </a:rPr>
              <a:t>html</a:t>
            </a:r>
            <a:r>
              <a:rPr lang="en-US" dirty="0" smtClean="0"/>
              <a:t> </a:t>
            </a:r>
            <a:endParaRPr lang="en-US" dirty="0"/>
          </a:p>
        </p:txBody>
      </p:sp>
      <p:sp>
        <p:nvSpPr>
          <p:cNvPr id="4" name="Slide Number Placeholder 3"/>
          <p:cNvSpPr>
            <a:spLocks noGrp="1"/>
          </p:cNvSpPr>
          <p:nvPr>
            <p:ph type="sldNum" sz="quarter" idx="12"/>
          </p:nvPr>
        </p:nvSpPr>
        <p:spPr/>
        <p:txBody>
          <a:bodyPr/>
          <a:lstStyle/>
          <a:p>
            <a:fld id="{E74C7FEE-6B48-4643-BCFB-F13B0E13E171}" type="slidenum">
              <a:rPr lang="en-US" smtClean="0"/>
              <a:pPr/>
              <a:t>31</a:t>
            </a:fld>
            <a:endParaRPr lang="en-US" dirty="0"/>
          </a:p>
        </p:txBody>
      </p:sp>
    </p:spTree>
    <p:extLst>
      <p:ext uri="{BB962C8B-B14F-4D97-AF65-F5344CB8AC3E}">
        <p14:creationId xmlns:p14="http://schemas.microsoft.com/office/powerpoint/2010/main" val="152191479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53364" cy="838200"/>
          </a:xfrm>
        </p:spPr>
        <p:txBody>
          <a:bodyPr>
            <a:normAutofit/>
          </a:bodyPr>
          <a:lstStyle/>
          <a:p>
            <a:r>
              <a:rPr lang="en-US" dirty="0" smtClean="0"/>
              <a:t>Exercises</a:t>
            </a:r>
            <a:endParaRPr lang="en-US" dirty="0"/>
          </a:p>
        </p:txBody>
      </p:sp>
      <p:sp>
        <p:nvSpPr>
          <p:cNvPr id="3" name="Subtitle 2"/>
          <p:cNvSpPr>
            <a:spLocks noGrp="1"/>
          </p:cNvSpPr>
          <p:nvPr>
            <p:ph type="subTitle" idx="1"/>
          </p:nvPr>
        </p:nvSpPr>
        <p:spPr>
          <a:xfrm>
            <a:off x="609600" y="1219200"/>
            <a:ext cx="7848600" cy="5334000"/>
          </a:xfrm>
        </p:spPr>
        <p:txBody>
          <a:bodyPr>
            <a:normAutofit lnSpcReduction="10000"/>
          </a:bodyPr>
          <a:lstStyle/>
          <a:p>
            <a:pPr algn="l"/>
            <a:r>
              <a:rPr lang="en-US" dirty="0" smtClean="0">
                <a:solidFill>
                  <a:srgbClr val="FF0000"/>
                </a:solidFill>
              </a:rPr>
              <a:t>Q1:</a:t>
            </a:r>
            <a:r>
              <a:rPr lang="en-US" dirty="0" smtClean="0"/>
              <a:t> Can </a:t>
            </a:r>
            <a:r>
              <a:rPr lang="en-US" dirty="0"/>
              <a:t>you think of a few applications for a sequence-to-sequence RNN? What about a sequence-to-vector RNN? And a vector-to-sequence RNN</a:t>
            </a:r>
            <a:r>
              <a:rPr lang="en-US" dirty="0" smtClean="0"/>
              <a:t>? </a:t>
            </a:r>
          </a:p>
          <a:p>
            <a:pPr algn="l"/>
            <a:r>
              <a:rPr lang="en-US" dirty="0" smtClean="0">
                <a:solidFill>
                  <a:srgbClr val="FF0000"/>
                </a:solidFill>
              </a:rPr>
              <a:t>Sol:</a:t>
            </a:r>
          </a:p>
          <a:p>
            <a:pPr algn="l"/>
            <a:r>
              <a:rPr lang="en-US" dirty="0" smtClean="0"/>
              <a:t>Here </a:t>
            </a:r>
            <a:r>
              <a:rPr lang="en-US" dirty="0"/>
              <a:t>are a few RNN applications:</a:t>
            </a:r>
          </a:p>
          <a:p>
            <a:pPr marL="457200" indent="-457200" algn="l">
              <a:buFont typeface="+mj-lt"/>
              <a:buAutoNum type="arabicPeriod"/>
            </a:pPr>
            <a:r>
              <a:rPr lang="en-US" dirty="0"/>
              <a:t>For a sequence-to-sequence RNN: predicting the weather (or any other time series), machine translation (using an encoder–decoder architecture), video captioning, speech to text, music generation (or other sequence generation), identifying the chords of a song.</a:t>
            </a:r>
          </a:p>
          <a:p>
            <a:pPr marL="457200" indent="-457200" algn="l">
              <a:buFont typeface="+mj-lt"/>
              <a:buAutoNum type="arabicPeriod"/>
            </a:pPr>
            <a:r>
              <a:rPr lang="en-US" dirty="0"/>
              <a:t>For a sequence-to-vector RNN: classifying music samples by music genre, analyzing the sentiment of a book review, predicting what word an aphasic patient is thinking of based on readings from brain implants, predicting the probability that a user will want to watch a movie based on her watch history (this is one of many possible implementations of </a:t>
            </a:r>
            <a:r>
              <a:rPr lang="en-US" i="1" dirty="0"/>
              <a:t>collaborative filtering</a:t>
            </a:r>
            <a:r>
              <a:rPr lang="en-US" dirty="0"/>
              <a:t>).</a:t>
            </a:r>
          </a:p>
          <a:p>
            <a:pPr marL="457200" indent="-457200" algn="l">
              <a:buFont typeface="+mj-lt"/>
              <a:buAutoNum type="arabicPeriod"/>
            </a:pPr>
            <a:r>
              <a:rPr lang="en-US" dirty="0"/>
              <a:t>For a vector-to-sequence RNN: image captioning, creating a music playlist based on an embedding of the current artist, generating a melody based on a set of parameters, locating pedestrians in a picture (e.g., a video frame from a self-driving car’s camera)</a:t>
            </a:r>
            <a:r>
              <a:rPr lang="en-US" dirty="0" smtClean="0"/>
              <a:t>.</a:t>
            </a:r>
            <a:endParaRPr lang="en-US" dirty="0"/>
          </a:p>
        </p:txBody>
      </p:sp>
      <p:sp>
        <p:nvSpPr>
          <p:cNvPr id="4" name="Slide Number Placeholder 3"/>
          <p:cNvSpPr>
            <a:spLocks noGrp="1"/>
          </p:cNvSpPr>
          <p:nvPr>
            <p:ph type="sldNum" sz="quarter" idx="12"/>
          </p:nvPr>
        </p:nvSpPr>
        <p:spPr/>
        <p:txBody>
          <a:bodyPr/>
          <a:lstStyle/>
          <a:p>
            <a:fld id="{E74C7FEE-6B48-4643-BCFB-F13B0E13E171}" type="slidenum">
              <a:rPr lang="en-US" smtClean="0"/>
              <a:pPr/>
              <a:t>32</a:t>
            </a:fld>
            <a:endParaRPr lang="en-US" dirty="0"/>
          </a:p>
        </p:txBody>
      </p:sp>
    </p:spTree>
    <p:extLst>
      <p:ext uri="{BB962C8B-B14F-4D97-AF65-F5344CB8AC3E}">
        <p14:creationId xmlns:p14="http://schemas.microsoft.com/office/powerpoint/2010/main" val="192939145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53364" cy="838200"/>
          </a:xfrm>
        </p:spPr>
        <p:txBody>
          <a:bodyPr>
            <a:normAutofit/>
          </a:bodyPr>
          <a:lstStyle/>
          <a:p>
            <a:r>
              <a:rPr lang="en-US" dirty="0" smtClean="0"/>
              <a:t>Exercises</a:t>
            </a:r>
            <a:endParaRPr lang="en-US" dirty="0"/>
          </a:p>
        </p:txBody>
      </p:sp>
      <p:sp>
        <p:nvSpPr>
          <p:cNvPr id="3" name="Subtitle 2"/>
          <p:cNvSpPr>
            <a:spLocks noGrp="1"/>
          </p:cNvSpPr>
          <p:nvPr>
            <p:ph type="subTitle" idx="1"/>
          </p:nvPr>
        </p:nvSpPr>
        <p:spPr>
          <a:xfrm>
            <a:off x="609600" y="1219200"/>
            <a:ext cx="7848600" cy="5334000"/>
          </a:xfrm>
        </p:spPr>
        <p:txBody>
          <a:bodyPr>
            <a:normAutofit/>
          </a:bodyPr>
          <a:lstStyle/>
          <a:p>
            <a:pPr algn="l"/>
            <a:r>
              <a:rPr lang="en-US" dirty="0">
                <a:solidFill>
                  <a:srgbClr val="FF0000"/>
                </a:solidFill>
              </a:rPr>
              <a:t>Q2:</a:t>
            </a:r>
            <a:r>
              <a:rPr lang="en-US" dirty="0"/>
              <a:t> Why do people use encoder–decoder RNNs rather than plain sequence-to-sequence RNNs for automatic translation</a:t>
            </a:r>
            <a:r>
              <a:rPr lang="en-US" dirty="0" smtClean="0"/>
              <a:t>?</a:t>
            </a:r>
          </a:p>
          <a:p>
            <a:pPr algn="l"/>
            <a:r>
              <a:rPr lang="en-US" dirty="0" smtClean="0">
                <a:solidFill>
                  <a:srgbClr val="FF0000"/>
                </a:solidFill>
              </a:rPr>
              <a:t>Sol:</a:t>
            </a:r>
          </a:p>
          <a:p>
            <a:pPr algn="l"/>
            <a:r>
              <a:rPr lang="en-US" dirty="0"/>
              <a:t>In general, if you translate a sentence one word at a time, the result will be terrible. For example, the French sentence “Je </a:t>
            </a:r>
            <a:r>
              <a:rPr lang="en-US" dirty="0" err="1"/>
              <a:t>vous</a:t>
            </a:r>
            <a:r>
              <a:rPr lang="en-US" dirty="0"/>
              <a:t> en </a:t>
            </a:r>
            <a:r>
              <a:rPr lang="en-US" dirty="0" err="1"/>
              <a:t>prie</a:t>
            </a:r>
            <a:r>
              <a:rPr lang="en-US" dirty="0"/>
              <a:t>” means “You are welcome,” but if you translate it one word at a time, you get “I you in pray.” Huh? It is much better to read the whole sentence first and then translate it. A plain sequence-to-sequence RNN would start translating a sentence immediately after reading the first word, while an encoder–decoder RNN will first read the whole sentence and then translate it. That said, one could imagine a plain sequence-to-sequence RNN that would output silence whenever it is unsure about what to say next (just like human translators do when they must translate a live broadcast)</a:t>
            </a:r>
            <a:r>
              <a:rPr lang="en-US" dirty="0" smtClean="0"/>
              <a:t>.</a:t>
            </a:r>
            <a:endParaRPr lang="en-US" dirty="0"/>
          </a:p>
        </p:txBody>
      </p:sp>
      <p:sp>
        <p:nvSpPr>
          <p:cNvPr id="4" name="Slide Number Placeholder 3"/>
          <p:cNvSpPr>
            <a:spLocks noGrp="1"/>
          </p:cNvSpPr>
          <p:nvPr>
            <p:ph type="sldNum" sz="quarter" idx="12"/>
          </p:nvPr>
        </p:nvSpPr>
        <p:spPr/>
        <p:txBody>
          <a:bodyPr/>
          <a:lstStyle/>
          <a:p>
            <a:fld id="{E74C7FEE-6B48-4643-BCFB-F13B0E13E171}" type="slidenum">
              <a:rPr lang="en-US" smtClean="0"/>
              <a:pPr/>
              <a:t>33</a:t>
            </a:fld>
            <a:endParaRPr lang="en-US" dirty="0"/>
          </a:p>
        </p:txBody>
      </p:sp>
    </p:spTree>
    <p:extLst>
      <p:ext uri="{BB962C8B-B14F-4D97-AF65-F5344CB8AC3E}">
        <p14:creationId xmlns:p14="http://schemas.microsoft.com/office/powerpoint/2010/main" val="48119803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53364" cy="838200"/>
          </a:xfrm>
        </p:spPr>
        <p:txBody>
          <a:bodyPr>
            <a:normAutofit/>
          </a:bodyPr>
          <a:lstStyle/>
          <a:p>
            <a:r>
              <a:rPr lang="en-US" dirty="0" smtClean="0"/>
              <a:t>Exercises</a:t>
            </a:r>
            <a:endParaRPr lang="en-US" dirty="0"/>
          </a:p>
        </p:txBody>
      </p:sp>
      <p:sp>
        <p:nvSpPr>
          <p:cNvPr id="3" name="Subtitle 2"/>
          <p:cNvSpPr>
            <a:spLocks noGrp="1"/>
          </p:cNvSpPr>
          <p:nvPr>
            <p:ph type="subTitle" idx="1"/>
          </p:nvPr>
        </p:nvSpPr>
        <p:spPr>
          <a:xfrm>
            <a:off x="609600" y="1219200"/>
            <a:ext cx="7848600" cy="5334000"/>
          </a:xfrm>
        </p:spPr>
        <p:txBody>
          <a:bodyPr>
            <a:normAutofit/>
          </a:bodyPr>
          <a:lstStyle/>
          <a:p>
            <a:pPr algn="l"/>
            <a:r>
              <a:rPr lang="en-US" dirty="0">
                <a:solidFill>
                  <a:srgbClr val="FF0000"/>
                </a:solidFill>
              </a:rPr>
              <a:t>Q3:</a:t>
            </a:r>
            <a:r>
              <a:rPr lang="en-US" dirty="0"/>
              <a:t> How could you combine a convolutional neural network with an RNN to classify videos</a:t>
            </a:r>
            <a:r>
              <a:rPr lang="en-US" dirty="0" smtClean="0"/>
              <a:t>?</a:t>
            </a:r>
          </a:p>
          <a:p>
            <a:pPr algn="l"/>
            <a:r>
              <a:rPr lang="en-US" dirty="0" smtClean="0"/>
              <a:t>Sol:</a:t>
            </a:r>
          </a:p>
          <a:p>
            <a:pPr algn="l"/>
            <a:r>
              <a:rPr lang="en-US" dirty="0"/>
              <a:t>To classify videos based on the visual content, one possible architecture could be to take (say) one frame per second, then run each frame through a convolutional neural network, feed the output of the CNN to a sequence-to-vector RNN, and finally run its output through a softmax layer, giving you all the class probabilities. For training you would just use cross entropy as the cost function. If you wanted to use the audio for classification as well, you could convert every second of audio to a spectrograph, feed this spectrograph to a CNN, and feed the output of this CNN to the RNN (along with the corresponding output of the other CNN)</a:t>
            </a:r>
            <a:r>
              <a:rPr lang="en-US" dirty="0" smtClean="0"/>
              <a:t>.</a:t>
            </a:r>
            <a:endParaRPr lang="en-US" dirty="0"/>
          </a:p>
        </p:txBody>
      </p:sp>
      <p:sp>
        <p:nvSpPr>
          <p:cNvPr id="4" name="Slide Number Placeholder 3"/>
          <p:cNvSpPr>
            <a:spLocks noGrp="1"/>
          </p:cNvSpPr>
          <p:nvPr>
            <p:ph type="sldNum" sz="quarter" idx="12"/>
          </p:nvPr>
        </p:nvSpPr>
        <p:spPr/>
        <p:txBody>
          <a:bodyPr/>
          <a:lstStyle/>
          <a:p>
            <a:fld id="{E74C7FEE-6B48-4643-BCFB-F13B0E13E171}" type="slidenum">
              <a:rPr lang="en-US" smtClean="0"/>
              <a:pPr/>
              <a:t>34</a:t>
            </a:fld>
            <a:endParaRPr lang="en-US" dirty="0"/>
          </a:p>
        </p:txBody>
      </p:sp>
    </p:spTree>
    <p:extLst>
      <p:ext uri="{BB962C8B-B14F-4D97-AF65-F5344CB8AC3E}">
        <p14:creationId xmlns:p14="http://schemas.microsoft.com/office/powerpoint/2010/main" val="147945930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53364" cy="838200"/>
          </a:xfrm>
        </p:spPr>
        <p:txBody>
          <a:bodyPr>
            <a:normAutofit/>
          </a:bodyPr>
          <a:lstStyle/>
          <a:p>
            <a:r>
              <a:rPr lang="en-US" dirty="0" smtClean="0"/>
              <a:t>Exercises</a:t>
            </a:r>
            <a:endParaRPr lang="en-US" dirty="0"/>
          </a:p>
        </p:txBody>
      </p:sp>
      <p:sp>
        <p:nvSpPr>
          <p:cNvPr id="3" name="Subtitle 2"/>
          <p:cNvSpPr>
            <a:spLocks noGrp="1"/>
          </p:cNvSpPr>
          <p:nvPr>
            <p:ph type="subTitle" idx="1"/>
          </p:nvPr>
        </p:nvSpPr>
        <p:spPr>
          <a:xfrm>
            <a:off x="609600" y="1219200"/>
            <a:ext cx="7848600" cy="5334000"/>
          </a:xfrm>
        </p:spPr>
        <p:txBody>
          <a:bodyPr>
            <a:normAutofit/>
          </a:bodyPr>
          <a:lstStyle/>
          <a:p>
            <a:pPr algn="l"/>
            <a:r>
              <a:rPr lang="en-US" dirty="0">
                <a:solidFill>
                  <a:srgbClr val="FF0000"/>
                </a:solidFill>
              </a:rPr>
              <a:t>Q4:</a:t>
            </a:r>
            <a:r>
              <a:rPr lang="en-US" dirty="0"/>
              <a:t> What are the advantages of building an RNN using </a:t>
            </a:r>
            <a:r>
              <a:rPr lang="en-US" dirty="0" err="1"/>
              <a:t>dynamic_rnn</a:t>
            </a:r>
            <a:r>
              <a:rPr lang="en-US" dirty="0"/>
              <a:t>() rather than </a:t>
            </a:r>
            <a:r>
              <a:rPr lang="en-US" dirty="0" err="1"/>
              <a:t>static_rnn</a:t>
            </a:r>
            <a:r>
              <a:rPr lang="en-US" dirty="0"/>
              <a:t>()</a:t>
            </a:r>
            <a:r>
              <a:rPr lang="en-US" dirty="0" smtClean="0"/>
              <a:t>?</a:t>
            </a:r>
          </a:p>
          <a:p>
            <a:pPr algn="l"/>
            <a:r>
              <a:rPr lang="en-US" dirty="0" smtClean="0">
                <a:solidFill>
                  <a:srgbClr val="FF0000"/>
                </a:solidFill>
              </a:rPr>
              <a:t>Sol:</a:t>
            </a:r>
          </a:p>
          <a:p>
            <a:pPr algn="l"/>
            <a:r>
              <a:rPr lang="en-US" dirty="0"/>
              <a:t>Building an RNN using </a:t>
            </a:r>
            <a:r>
              <a:rPr lang="en-US" dirty="0" err="1"/>
              <a:t>dynamic_rnn</a:t>
            </a:r>
            <a:r>
              <a:rPr lang="en-US" dirty="0"/>
              <a:t>() rather than </a:t>
            </a:r>
            <a:r>
              <a:rPr lang="en-US" dirty="0" err="1"/>
              <a:t>static_rnn</a:t>
            </a:r>
            <a:r>
              <a:rPr lang="en-US" dirty="0"/>
              <a:t>() offers several advantages:</a:t>
            </a:r>
          </a:p>
          <a:p>
            <a:pPr algn="l"/>
            <a:r>
              <a:rPr lang="en-US" dirty="0"/>
              <a:t>It is based on a </a:t>
            </a:r>
            <a:r>
              <a:rPr lang="en-US" dirty="0" err="1"/>
              <a:t>while_loop</a:t>
            </a:r>
            <a:r>
              <a:rPr lang="en-US" dirty="0"/>
              <a:t>() operation that is able to swap the GPU’s memory to the CPU’s memory during backpropagation, avoiding out-of-memory errors.</a:t>
            </a:r>
          </a:p>
          <a:p>
            <a:pPr algn="l"/>
            <a:r>
              <a:rPr lang="en-US" dirty="0"/>
              <a:t>It is arguably easier to use, as it can directly take a single tensor as input and output (covering all time steps), rather than a list of tensors (one per time step). No need to stack, </a:t>
            </a:r>
            <a:r>
              <a:rPr lang="en-US" dirty="0" err="1"/>
              <a:t>unstack</a:t>
            </a:r>
            <a:r>
              <a:rPr lang="en-US" dirty="0"/>
              <a:t>, or transpose.</a:t>
            </a:r>
          </a:p>
          <a:p>
            <a:pPr algn="l"/>
            <a:r>
              <a:rPr lang="en-US" dirty="0"/>
              <a:t>It generates a smaller graph, easier to visualize in </a:t>
            </a:r>
            <a:r>
              <a:rPr lang="en-US" dirty="0" err="1"/>
              <a:t>TensorBoard</a:t>
            </a:r>
            <a:r>
              <a:rPr lang="en-US" dirty="0" smtClean="0"/>
              <a:t>.</a:t>
            </a:r>
            <a:endParaRPr lang="en-US" dirty="0"/>
          </a:p>
        </p:txBody>
      </p:sp>
      <p:sp>
        <p:nvSpPr>
          <p:cNvPr id="4" name="Slide Number Placeholder 3"/>
          <p:cNvSpPr>
            <a:spLocks noGrp="1"/>
          </p:cNvSpPr>
          <p:nvPr>
            <p:ph type="sldNum" sz="quarter" idx="12"/>
          </p:nvPr>
        </p:nvSpPr>
        <p:spPr/>
        <p:txBody>
          <a:bodyPr/>
          <a:lstStyle/>
          <a:p>
            <a:fld id="{E74C7FEE-6B48-4643-BCFB-F13B0E13E171}" type="slidenum">
              <a:rPr lang="en-US" smtClean="0"/>
              <a:pPr/>
              <a:t>35</a:t>
            </a:fld>
            <a:endParaRPr lang="en-US" dirty="0"/>
          </a:p>
        </p:txBody>
      </p:sp>
    </p:spTree>
    <p:extLst>
      <p:ext uri="{BB962C8B-B14F-4D97-AF65-F5344CB8AC3E}">
        <p14:creationId xmlns:p14="http://schemas.microsoft.com/office/powerpoint/2010/main" val="376245174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53364" cy="838200"/>
          </a:xfrm>
        </p:spPr>
        <p:txBody>
          <a:bodyPr>
            <a:normAutofit/>
          </a:bodyPr>
          <a:lstStyle/>
          <a:p>
            <a:r>
              <a:rPr lang="en-US" dirty="0" smtClean="0"/>
              <a:t>Exercises</a:t>
            </a:r>
            <a:endParaRPr lang="en-US" dirty="0"/>
          </a:p>
        </p:txBody>
      </p:sp>
      <p:sp>
        <p:nvSpPr>
          <p:cNvPr id="3" name="Subtitle 2"/>
          <p:cNvSpPr>
            <a:spLocks noGrp="1"/>
          </p:cNvSpPr>
          <p:nvPr>
            <p:ph type="subTitle" idx="1"/>
          </p:nvPr>
        </p:nvSpPr>
        <p:spPr>
          <a:xfrm>
            <a:off x="609600" y="1219200"/>
            <a:ext cx="7848600" cy="5334000"/>
          </a:xfrm>
        </p:spPr>
        <p:txBody>
          <a:bodyPr>
            <a:normAutofit/>
          </a:bodyPr>
          <a:lstStyle/>
          <a:p>
            <a:pPr algn="l"/>
            <a:r>
              <a:rPr lang="en-US" dirty="0">
                <a:solidFill>
                  <a:srgbClr val="FF0000"/>
                </a:solidFill>
              </a:rPr>
              <a:t>Q5:</a:t>
            </a:r>
            <a:r>
              <a:rPr lang="en-US" dirty="0"/>
              <a:t> How can you deal with variable-length input sequences? What about variable-length output sequences</a:t>
            </a:r>
            <a:r>
              <a:rPr lang="en-US" dirty="0" smtClean="0"/>
              <a:t>?</a:t>
            </a:r>
          </a:p>
          <a:p>
            <a:pPr algn="l"/>
            <a:r>
              <a:rPr lang="en-US" dirty="0" smtClean="0">
                <a:solidFill>
                  <a:srgbClr val="FF0000"/>
                </a:solidFill>
              </a:rPr>
              <a:t>Sol:</a:t>
            </a:r>
          </a:p>
          <a:p>
            <a:pPr algn="l"/>
            <a:r>
              <a:rPr lang="en-US" dirty="0"/>
              <a:t>To handle variable length input sequences, the simplest option is to set the </a:t>
            </a:r>
            <a:r>
              <a:rPr lang="en-US" dirty="0" err="1"/>
              <a:t>sequence_length</a:t>
            </a:r>
            <a:r>
              <a:rPr lang="en-US" dirty="0"/>
              <a:t> parameter when calling the </a:t>
            </a:r>
            <a:r>
              <a:rPr lang="en-US" dirty="0" err="1"/>
              <a:t>static_rnn</a:t>
            </a:r>
            <a:r>
              <a:rPr lang="en-US" dirty="0"/>
              <a:t>() or </a:t>
            </a:r>
            <a:r>
              <a:rPr lang="en-US" dirty="0" err="1"/>
              <a:t>dynamic_rnn</a:t>
            </a:r>
            <a:r>
              <a:rPr lang="en-US" dirty="0"/>
              <a:t>() functions. Another option is to pad the smaller inputs (e.g., with zeros) to make them the same size as the largest input (this may be faster than the first option if the input sequences all have very similar lengths). To handle variable-length output sequences, if you know in advance the length of each output sequence, you can use the </a:t>
            </a:r>
            <a:r>
              <a:rPr lang="en-US" dirty="0" err="1"/>
              <a:t>sequence_length</a:t>
            </a:r>
            <a:r>
              <a:rPr lang="en-US" dirty="0"/>
              <a:t> parameter (for example, consider a sequence-to-sequence RNN that labels every frame in a video with a violence score: the output sequence will be exactly the same length as the input sequence). If you don’t know in advance the length of the output sequence, you can use the padding trick: always output the same size sequence, but ignore any outputs that come after the end-of-sequence token (by ignoring them when computing the cost function)</a:t>
            </a:r>
            <a:r>
              <a:rPr lang="en-US" dirty="0" smtClean="0"/>
              <a:t>.</a:t>
            </a:r>
            <a:endParaRPr lang="en-US" dirty="0"/>
          </a:p>
        </p:txBody>
      </p:sp>
      <p:sp>
        <p:nvSpPr>
          <p:cNvPr id="4" name="Slide Number Placeholder 3"/>
          <p:cNvSpPr>
            <a:spLocks noGrp="1"/>
          </p:cNvSpPr>
          <p:nvPr>
            <p:ph type="sldNum" sz="quarter" idx="12"/>
          </p:nvPr>
        </p:nvSpPr>
        <p:spPr/>
        <p:txBody>
          <a:bodyPr/>
          <a:lstStyle/>
          <a:p>
            <a:fld id="{E74C7FEE-6B48-4643-BCFB-F13B0E13E171}" type="slidenum">
              <a:rPr lang="en-US" smtClean="0"/>
              <a:pPr/>
              <a:t>36</a:t>
            </a:fld>
            <a:endParaRPr lang="en-US" dirty="0"/>
          </a:p>
        </p:txBody>
      </p:sp>
    </p:spTree>
    <p:extLst>
      <p:ext uri="{BB962C8B-B14F-4D97-AF65-F5344CB8AC3E}">
        <p14:creationId xmlns:p14="http://schemas.microsoft.com/office/powerpoint/2010/main" val="363168542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53364" cy="838200"/>
          </a:xfrm>
        </p:spPr>
        <p:txBody>
          <a:bodyPr>
            <a:normAutofit/>
          </a:bodyPr>
          <a:lstStyle/>
          <a:p>
            <a:r>
              <a:rPr lang="en-US" dirty="0" smtClean="0"/>
              <a:t>Exercises</a:t>
            </a:r>
            <a:endParaRPr lang="en-US" dirty="0"/>
          </a:p>
        </p:txBody>
      </p:sp>
      <p:sp>
        <p:nvSpPr>
          <p:cNvPr id="3" name="Subtitle 2"/>
          <p:cNvSpPr>
            <a:spLocks noGrp="1"/>
          </p:cNvSpPr>
          <p:nvPr>
            <p:ph type="subTitle" idx="1"/>
          </p:nvPr>
        </p:nvSpPr>
        <p:spPr>
          <a:xfrm>
            <a:off x="609600" y="1219200"/>
            <a:ext cx="7848600" cy="5334000"/>
          </a:xfrm>
        </p:spPr>
        <p:txBody>
          <a:bodyPr>
            <a:normAutofit/>
          </a:bodyPr>
          <a:lstStyle/>
          <a:p>
            <a:pPr algn="l"/>
            <a:r>
              <a:rPr lang="en-US" dirty="0">
                <a:solidFill>
                  <a:srgbClr val="FF0000"/>
                </a:solidFill>
              </a:rPr>
              <a:t>Q6:</a:t>
            </a:r>
            <a:r>
              <a:rPr lang="en-US" dirty="0"/>
              <a:t> What is a common way to distribute training and execution of a deep RNN across multiple GPUs</a:t>
            </a:r>
            <a:r>
              <a:rPr lang="en-US" dirty="0" smtClean="0"/>
              <a:t>?</a:t>
            </a:r>
          </a:p>
          <a:p>
            <a:pPr algn="l"/>
            <a:r>
              <a:rPr lang="en-US" dirty="0" smtClean="0">
                <a:solidFill>
                  <a:srgbClr val="FF0000"/>
                </a:solidFill>
              </a:rPr>
              <a:t>Sol:</a:t>
            </a:r>
          </a:p>
          <a:p>
            <a:pPr algn="l"/>
            <a:r>
              <a:rPr lang="en-US" dirty="0"/>
              <a:t>To distribute training and execution of a deep RNN across multiple GPUs, a common technique is simply to place each layer on a different GPU</a:t>
            </a:r>
            <a:r>
              <a:rPr lang="en-US" dirty="0" smtClean="0"/>
              <a:t>.</a:t>
            </a:r>
            <a:endParaRPr lang="en-US" dirty="0"/>
          </a:p>
        </p:txBody>
      </p:sp>
      <p:sp>
        <p:nvSpPr>
          <p:cNvPr id="4" name="Slide Number Placeholder 3"/>
          <p:cNvSpPr>
            <a:spLocks noGrp="1"/>
          </p:cNvSpPr>
          <p:nvPr>
            <p:ph type="sldNum" sz="quarter" idx="12"/>
          </p:nvPr>
        </p:nvSpPr>
        <p:spPr/>
        <p:txBody>
          <a:bodyPr/>
          <a:lstStyle/>
          <a:p>
            <a:fld id="{E74C7FEE-6B48-4643-BCFB-F13B0E13E171}" type="slidenum">
              <a:rPr lang="en-US" smtClean="0"/>
              <a:pPr/>
              <a:t>37</a:t>
            </a:fld>
            <a:endParaRPr lang="en-US" dirty="0"/>
          </a:p>
        </p:txBody>
      </p:sp>
    </p:spTree>
    <p:extLst>
      <p:ext uri="{BB962C8B-B14F-4D97-AF65-F5344CB8AC3E}">
        <p14:creationId xmlns:p14="http://schemas.microsoft.com/office/powerpoint/2010/main" val="21702747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53364" cy="838200"/>
          </a:xfrm>
        </p:spPr>
        <p:txBody>
          <a:bodyPr>
            <a:normAutofit/>
          </a:bodyPr>
          <a:lstStyle/>
          <a:p>
            <a:r>
              <a:rPr lang="en-US" dirty="0"/>
              <a:t>Simple Recurrent Networks </a:t>
            </a:r>
            <a:r>
              <a:rPr lang="en-US" dirty="0" smtClean="0"/>
              <a:t>(SRNs)</a:t>
            </a:r>
            <a:endParaRPr lang="en-US" dirty="0"/>
          </a:p>
        </p:txBody>
      </p:sp>
      <p:sp>
        <p:nvSpPr>
          <p:cNvPr id="3" name="Subtitle 2"/>
          <p:cNvSpPr>
            <a:spLocks noGrp="1"/>
          </p:cNvSpPr>
          <p:nvPr>
            <p:ph type="subTitle" idx="1"/>
          </p:nvPr>
        </p:nvSpPr>
        <p:spPr>
          <a:xfrm>
            <a:off x="609600" y="1371600"/>
            <a:ext cx="7848600" cy="4699000"/>
          </a:xfrm>
        </p:spPr>
        <p:txBody>
          <a:bodyPr>
            <a:normAutofit/>
          </a:bodyPr>
          <a:lstStyle/>
          <a:p>
            <a:pPr marL="342900" indent="-342900" algn="l">
              <a:buFont typeface="Arial"/>
              <a:buChar char="•"/>
            </a:pPr>
            <a:r>
              <a:rPr lang="en-US" sz="2400" dirty="0" smtClean="0"/>
              <a:t>Current </a:t>
            </a:r>
            <a:r>
              <a:rPr lang="en-US" sz="2400" dirty="0">
                <a:solidFill>
                  <a:srgbClr val="FF0000"/>
                </a:solidFill>
              </a:rPr>
              <a:t>input element, </a:t>
            </a:r>
            <a:r>
              <a:rPr lang="en-US" sz="2400" i="1" dirty="0">
                <a:solidFill>
                  <a:srgbClr val="FF0000"/>
                </a:solidFill>
              </a:rPr>
              <a:t>x</a:t>
            </a:r>
            <a:r>
              <a:rPr lang="en-US" sz="2400" i="1" baseline="-25000" dirty="0">
                <a:solidFill>
                  <a:srgbClr val="FF0000"/>
                </a:solidFill>
              </a:rPr>
              <a:t>t</a:t>
            </a:r>
            <a:r>
              <a:rPr lang="en-US" sz="2400" dirty="0"/>
              <a:t>, is multiplied by a </a:t>
            </a:r>
            <a:r>
              <a:rPr lang="en-US" sz="2400" dirty="0">
                <a:solidFill>
                  <a:srgbClr val="FF0000"/>
                </a:solidFill>
              </a:rPr>
              <a:t>weight matrix</a:t>
            </a:r>
            <a:r>
              <a:rPr lang="en-US" sz="2400" dirty="0"/>
              <a:t> and then passed through an </a:t>
            </a:r>
            <a:r>
              <a:rPr lang="en-US" sz="2400" dirty="0">
                <a:solidFill>
                  <a:srgbClr val="FF0000"/>
                </a:solidFill>
              </a:rPr>
              <a:t>activation function</a:t>
            </a:r>
            <a:r>
              <a:rPr lang="en-US" sz="2400" dirty="0"/>
              <a:t> to compute an </a:t>
            </a:r>
            <a:r>
              <a:rPr lang="en-US" sz="2400" dirty="0">
                <a:solidFill>
                  <a:srgbClr val="FF0000"/>
                </a:solidFill>
              </a:rPr>
              <a:t>activation value for a </a:t>
            </a:r>
            <a:r>
              <a:rPr lang="en-US" sz="2400" dirty="0" smtClean="0">
                <a:solidFill>
                  <a:srgbClr val="FF0000"/>
                </a:solidFill>
              </a:rPr>
              <a:t>hidden layer</a:t>
            </a:r>
            <a:r>
              <a:rPr lang="en-US" sz="2400" dirty="0" smtClean="0"/>
              <a:t> </a:t>
            </a:r>
            <a:r>
              <a:rPr lang="en-US" sz="2400" dirty="0"/>
              <a:t>of </a:t>
            </a:r>
            <a:r>
              <a:rPr lang="en-US" sz="2400" dirty="0" smtClean="0"/>
              <a:t>units which is used </a:t>
            </a:r>
            <a:r>
              <a:rPr lang="en-US" sz="2400" dirty="0"/>
              <a:t>to calculate a corresponding </a:t>
            </a:r>
            <a:r>
              <a:rPr lang="en-US" sz="2400" dirty="0">
                <a:solidFill>
                  <a:srgbClr val="FF0000"/>
                </a:solidFill>
              </a:rPr>
              <a:t>output, </a:t>
            </a:r>
            <a:r>
              <a:rPr lang="en-US" sz="2400" i="1" dirty="0" err="1">
                <a:solidFill>
                  <a:srgbClr val="FF0000"/>
                </a:solidFill>
              </a:rPr>
              <a:t>y</a:t>
            </a:r>
            <a:r>
              <a:rPr lang="en-US" sz="2400" i="1" baseline="-25000" dirty="0" err="1">
                <a:solidFill>
                  <a:srgbClr val="FF0000"/>
                </a:solidFill>
              </a:rPr>
              <a:t>t</a:t>
            </a:r>
            <a:r>
              <a:rPr lang="en-US" sz="2400" dirty="0"/>
              <a:t>. </a:t>
            </a:r>
          </a:p>
          <a:p>
            <a:pPr marL="342900" indent="-342900" algn="l">
              <a:buFont typeface="Arial"/>
              <a:buChar char="•"/>
            </a:pPr>
            <a:r>
              <a:rPr lang="en-US" sz="2400" dirty="0" smtClean="0">
                <a:solidFill>
                  <a:srgbClr val="FF0000"/>
                </a:solidFill>
              </a:rPr>
              <a:t>Difference</a:t>
            </a:r>
            <a:r>
              <a:rPr lang="en-US" sz="2400" dirty="0" smtClean="0"/>
              <a:t> </a:t>
            </a:r>
            <a:r>
              <a:rPr lang="en-US" sz="2400" dirty="0"/>
              <a:t>from a feed- forward network lies in the </a:t>
            </a:r>
            <a:r>
              <a:rPr lang="en-US" sz="2400" dirty="0">
                <a:solidFill>
                  <a:srgbClr val="FF0000"/>
                </a:solidFill>
              </a:rPr>
              <a:t>recurrent link</a:t>
            </a:r>
            <a:r>
              <a:rPr lang="en-US" sz="2400" dirty="0"/>
              <a:t> shown in the figure with the </a:t>
            </a:r>
            <a:r>
              <a:rPr lang="en-US" sz="2400" dirty="0">
                <a:solidFill>
                  <a:srgbClr val="FF0000"/>
                </a:solidFill>
              </a:rPr>
              <a:t>dashed line.</a:t>
            </a:r>
            <a:r>
              <a:rPr lang="en-US" sz="2400" dirty="0"/>
              <a:t> </a:t>
            </a:r>
            <a:r>
              <a:rPr lang="en-US" sz="2400" dirty="0" smtClean="0"/>
              <a:t>This </a:t>
            </a:r>
            <a:r>
              <a:rPr lang="en-US" sz="2400" dirty="0">
                <a:solidFill>
                  <a:srgbClr val="FF0000"/>
                </a:solidFill>
              </a:rPr>
              <a:t>link augments the input to the hidden layer</a:t>
            </a:r>
            <a:r>
              <a:rPr lang="en-US" sz="2400" dirty="0"/>
              <a:t> </a:t>
            </a:r>
            <a:r>
              <a:rPr lang="en-US" sz="2400" dirty="0">
                <a:solidFill>
                  <a:srgbClr val="FF0000"/>
                </a:solidFill>
              </a:rPr>
              <a:t>with the activation value</a:t>
            </a:r>
            <a:r>
              <a:rPr lang="en-US" sz="2400" dirty="0"/>
              <a:t> of the hidden layer </a:t>
            </a:r>
            <a:r>
              <a:rPr lang="en-US" sz="2400" i="1" dirty="0"/>
              <a:t>from the preceding point in time</a:t>
            </a:r>
            <a:r>
              <a:rPr lang="en-US" sz="2400" dirty="0"/>
              <a:t>. </a:t>
            </a:r>
          </a:p>
          <a:p>
            <a:pPr marL="342900" indent="-342900" algn="l">
              <a:buFont typeface="Arial"/>
              <a:buChar char="•"/>
            </a:pPr>
            <a:r>
              <a:rPr lang="en-US" sz="2400" dirty="0"/>
              <a:t>The hidden layer from the </a:t>
            </a:r>
            <a:r>
              <a:rPr lang="en-US" sz="2400" dirty="0">
                <a:solidFill>
                  <a:srgbClr val="FF0000"/>
                </a:solidFill>
              </a:rPr>
              <a:t>previous </a:t>
            </a:r>
            <a:r>
              <a:rPr lang="en-US" sz="2400" dirty="0" smtClean="0">
                <a:solidFill>
                  <a:srgbClr val="FF0000"/>
                </a:solidFill>
              </a:rPr>
              <a:t>time step </a:t>
            </a:r>
            <a:r>
              <a:rPr lang="en-US" sz="2400" dirty="0">
                <a:solidFill>
                  <a:srgbClr val="FF0000"/>
                </a:solidFill>
              </a:rPr>
              <a:t>provides a form of memory, or context</a:t>
            </a:r>
            <a:r>
              <a:rPr lang="en-US" sz="2400" dirty="0"/>
              <a:t>, that encodes earlier processing and informs the decisions to be made at later points in time. </a:t>
            </a:r>
          </a:p>
        </p:txBody>
      </p:sp>
      <p:sp>
        <p:nvSpPr>
          <p:cNvPr id="4" name="Slide Number Placeholder 3"/>
          <p:cNvSpPr>
            <a:spLocks noGrp="1"/>
          </p:cNvSpPr>
          <p:nvPr>
            <p:ph type="sldNum" sz="quarter" idx="12"/>
          </p:nvPr>
        </p:nvSpPr>
        <p:spPr/>
        <p:txBody>
          <a:bodyPr/>
          <a:lstStyle/>
          <a:p>
            <a:fld id="{E74C7FEE-6B48-4643-BCFB-F13B0E13E171}" type="slidenum">
              <a:rPr lang="en-US" smtClean="0"/>
              <a:pPr/>
              <a:t>4</a:t>
            </a:fld>
            <a:endParaRPr lang="en-US" dirty="0"/>
          </a:p>
        </p:txBody>
      </p:sp>
    </p:spTree>
    <p:extLst>
      <p:ext uri="{BB962C8B-B14F-4D97-AF65-F5344CB8AC3E}">
        <p14:creationId xmlns:p14="http://schemas.microsoft.com/office/powerpoint/2010/main" val="1588323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53364" cy="838200"/>
          </a:xfrm>
        </p:spPr>
        <p:txBody>
          <a:bodyPr>
            <a:normAutofit/>
          </a:bodyPr>
          <a:lstStyle/>
          <a:p>
            <a:r>
              <a:rPr lang="en-US" dirty="0"/>
              <a:t>Simple Recurrent Networks </a:t>
            </a:r>
            <a:r>
              <a:rPr lang="en-US" dirty="0" smtClean="0"/>
              <a:t>(SRNs)</a:t>
            </a:r>
            <a:endParaRPr lang="en-US" dirty="0"/>
          </a:p>
        </p:txBody>
      </p:sp>
      <p:sp>
        <p:nvSpPr>
          <p:cNvPr id="3" name="Subtitle 2"/>
          <p:cNvSpPr>
            <a:spLocks noGrp="1"/>
          </p:cNvSpPr>
          <p:nvPr>
            <p:ph type="subTitle" idx="1"/>
          </p:nvPr>
        </p:nvSpPr>
        <p:spPr>
          <a:xfrm>
            <a:off x="609600" y="1371600"/>
            <a:ext cx="7848600" cy="4699000"/>
          </a:xfrm>
        </p:spPr>
        <p:txBody>
          <a:bodyPr>
            <a:normAutofit/>
          </a:bodyPr>
          <a:lstStyle/>
          <a:p>
            <a:pPr marL="342900" indent="-342900" algn="l">
              <a:buFont typeface="Arial"/>
              <a:buChar char="•"/>
            </a:pPr>
            <a:r>
              <a:rPr lang="en-US" sz="1800" dirty="0"/>
              <a:t>Adding this temporal dimension makes recurrent networks appear to be more exotic than non-recurrent architectures. </a:t>
            </a:r>
            <a:r>
              <a:rPr lang="en-US" sz="1800" dirty="0">
                <a:solidFill>
                  <a:srgbClr val="FF0000"/>
                </a:solidFill>
              </a:rPr>
              <a:t>But in reality, they’re not all that different</a:t>
            </a:r>
            <a:r>
              <a:rPr lang="en-US" sz="1800" dirty="0"/>
              <a:t>. </a:t>
            </a:r>
          </a:p>
          <a:p>
            <a:pPr marL="342900" indent="-342900" algn="l">
              <a:buFont typeface="Arial"/>
              <a:buChar char="•"/>
            </a:pPr>
            <a:r>
              <a:rPr lang="en-US" sz="1800" dirty="0"/>
              <a:t>we’re still performing the standard feed-forward calculation. To see this, </a:t>
            </a:r>
            <a:r>
              <a:rPr lang="en-US" sz="1800" dirty="0" smtClean="0">
                <a:solidFill>
                  <a:srgbClr val="FF0000"/>
                </a:solidFill>
              </a:rPr>
              <a:t>consider </a:t>
            </a:r>
            <a:r>
              <a:rPr lang="en-US" sz="1800" dirty="0">
                <a:solidFill>
                  <a:srgbClr val="FF0000"/>
                </a:solidFill>
              </a:rPr>
              <a:t>Fig. 9.3</a:t>
            </a:r>
            <a:r>
              <a:rPr lang="en-US" sz="1800" dirty="0"/>
              <a:t> </a:t>
            </a:r>
            <a:endParaRPr lang="en-US" sz="1800" dirty="0" smtClean="0"/>
          </a:p>
          <a:p>
            <a:pPr marL="342900" indent="-342900" algn="l">
              <a:buFont typeface="Arial"/>
              <a:buChar char="•"/>
            </a:pPr>
            <a:r>
              <a:rPr lang="en-US" sz="1800" dirty="0"/>
              <a:t>The most </a:t>
            </a:r>
            <a:r>
              <a:rPr lang="en-US" sz="1800" dirty="0">
                <a:solidFill>
                  <a:srgbClr val="FF0000"/>
                </a:solidFill>
              </a:rPr>
              <a:t>significant addition lies in the new set of weights, </a:t>
            </a:r>
            <a:r>
              <a:rPr lang="en-US" sz="1800" i="1" dirty="0">
                <a:solidFill>
                  <a:srgbClr val="FF0000"/>
                </a:solidFill>
              </a:rPr>
              <a:t>U</a:t>
            </a:r>
            <a:r>
              <a:rPr lang="en-US" sz="1800" dirty="0">
                <a:solidFill>
                  <a:srgbClr val="FF0000"/>
                </a:solidFill>
              </a:rPr>
              <a:t>, </a:t>
            </a:r>
            <a:r>
              <a:rPr lang="en-US" sz="1800" dirty="0"/>
              <a:t>that connect the hidden layer from the previous </a:t>
            </a:r>
            <a:r>
              <a:rPr lang="en-US" sz="1800" dirty="0" smtClean="0"/>
              <a:t>time step </a:t>
            </a:r>
            <a:r>
              <a:rPr lang="en-US" sz="1800" dirty="0"/>
              <a:t>to the current hidden layer. </a:t>
            </a:r>
          </a:p>
          <a:p>
            <a:pPr marL="342900" indent="-342900" algn="l">
              <a:buFont typeface="Arial"/>
              <a:buChar char="•"/>
            </a:pPr>
            <a:endParaRPr lang="en-US" sz="1800" dirty="0"/>
          </a:p>
        </p:txBody>
      </p:sp>
      <p:pic>
        <p:nvPicPr>
          <p:cNvPr id="4" name="Picture 3"/>
          <p:cNvPicPr>
            <a:picLocks noChangeAspect="1"/>
          </p:cNvPicPr>
          <p:nvPr/>
        </p:nvPicPr>
        <p:blipFill>
          <a:blip r:embed="rId2"/>
          <a:stretch>
            <a:fillRect/>
          </a:stretch>
        </p:blipFill>
        <p:spPr>
          <a:xfrm>
            <a:off x="1219200" y="3429000"/>
            <a:ext cx="6629400" cy="3215383"/>
          </a:xfrm>
          <a:prstGeom prst="rect">
            <a:avLst/>
          </a:prstGeom>
        </p:spPr>
      </p:pic>
      <p:sp>
        <p:nvSpPr>
          <p:cNvPr id="5" name="Slide Number Placeholder 4"/>
          <p:cNvSpPr>
            <a:spLocks noGrp="1"/>
          </p:cNvSpPr>
          <p:nvPr>
            <p:ph type="sldNum" sz="quarter" idx="12"/>
          </p:nvPr>
        </p:nvSpPr>
        <p:spPr/>
        <p:txBody>
          <a:bodyPr/>
          <a:lstStyle/>
          <a:p>
            <a:fld id="{E74C7FEE-6B48-4643-BCFB-F13B0E13E171}" type="slidenum">
              <a:rPr lang="en-US" smtClean="0"/>
              <a:pPr/>
              <a:t>5</a:t>
            </a:fld>
            <a:endParaRPr lang="en-US" dirty="0"/>
          </a:p>
        </p:txBody>
      </p:sp>
    </p:spTree>
    <p:extLst>
      <p:ext uri="{BB962C8B-B14F-4D97-AF65-F5344CB8AC3E}">
        <p14:creationId xmlns:p14="http://schemas.microsoft.com/office/powerpoint/2010/main" val="9901477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53364" cy="838200"/>
          </a:xfrm>
        </p:spPr>
        <p:txBody>
          <a:bodyPr>
            <a:normAutofit/>
          </a:bodyPr>
          <a:lstStyle/>
          <a:p>
            <a:r>
              <a:rPr lang="en-US" dirty="0"/>
              <a:t>Inference in Simple </a:t>
            </a:r>
            <a:r>
              <a:rPr lang="en-US" dirty="0" smtClean="0"/>
              <a:t>RNNs</a:t>
            </a:r>
            <a:endParaRPr lang="en-US" dirty="0"/>
          </a:p>
        </p:txBody>
      </p:sp>
      <p:sp>
        <p:nvSpPr>
          <p:cNvPr id="3" name="Subtitle 2"/>
          <p:cNvSpPr>
            <a:spLocks noGrp="1"/>
          </p:cNvSpPr>
          <p:nvPr>
            <p:ph type="subTitle" idx="1"/>
          </p:nvPr>
        </p:nvSpPr>
        <p:spPr>
          <a:xfrm>
            <a:off x="609600" y="1371600"/>
            <a:ext cx="7848600" cy="4699000"/>
          </a:xfrm>
        </p:spPr>
        <p:txBody>
          <a:bodyPr>
            <a:normAutofit/>
          </a:bodyPr>
          <a:lstStyle/>
          <a:p>
            <a:r>
              <a:rPr lang="fi-FI" sz="2400" i="1" dirty="0" err="1"/>
              <a:t>h</a:t>
            </a:r>
            <a:r>
              <a:rPr lang="fi-FI" sz="2400" i="1" baseline="-25000" dirty="0" err="1"/>
              <a:t>t</a:t>
            </a:r>
            <a:r>
              <a:rPr lang="fi-FI" sz="2400" i="1" dirty="0"/>
              <a:t> </a:t>
            </a:r>
            <a:r>
              <a:rPr lang="fi-FI" sz="2400" dirty="0"/>
              <a:t>= </a:t>
            </a:r>
            <a:r>
              <a:rPr lang="fi-FI" sz="2400" i="1" dirty="0"/>
              <a:t>g</a:t>
            </a:r>
            <a:r>
              <a:rPr lang="fi-FI" sz="2400" dirty="0"/>
              <a:t>(</a:t>
            </a:r>
            <a:r>
              <a:rPr lang="fi-FI" sz="2400" i="1" dirty="0"/>
              <a:t>Uh</a:t>
            </a:r>
            <a:r>
              <a:rPr lang="fi-FI" sz="2400" i="1" baseline="-25000" dirty="0"/>
              <a:t>t</a:t>
            </a:r>
            <a:r>
              <a:rPr lang="fi-FI" sz="2400" baseline="-25000" dirty="0"/>
              <a:t>−1</a:t>
            </a:r>
            <a:r>
              <a:rPr lang="fi-FI" sz="2400" dirty="0"/>
              <a:t>+</a:t>
            </a:r>
            <a:r>
              <a:rPr lang="fi-FI" sz="2400" i="1" dirty="0" smtClean="0"/>
              <a:t>Wx</a:t>
            </a:r>
            <a:r>
              <a:rPr lang="fi-FI" sz="2400" i="1" baseline="-25000" dirty="0" smtClean="0"/>
              <a:t>i</a:t>
            </a:r>
            <a:r>
              <a:rPr lang="fi-FI" sz="2400" dirty="0" smtClean="0"/>
              <a:t>) </a:t>
            </a:r>
          </a:p>
          <a:p>
            <a:r>
              <a:rPr lang="fi-FI" sz="2400" i="1" dirty="0" err="1" smtClean="0"/>
              <a:t>y</a:t>
            </a:r>
            <a:r>
              <a:rPr lang="fi-FI" sz="2400" i="1" baseline="-25000" dirty="0" err="1" smtClean="0"/>
              <a:t>t</a:t>
            </a:r>
            <a:r>
              <a:rPr lang="fi-FI" sz="2400" i="1" dirty="0" smtClean="0"/>
              <a:t> </a:t>
            </a:r>
            <a:r>
              <a:rPr lang="fi-FI" sz="2400" dirty="0"/>
              <a:t>= </a:t>
            </a:r>
            <a:r>
              <a:rPr lang="fi-FI" sz="2400" i="1" dirty="0" err="1"/>
              <a:t>f</a:t>
            </a:r>
            <a:r>
              <a:rPr lang="fi-FI" sz="2400" dirty="0" err="1"/>
              <a:t>(</a:t>
            </a:r>
            <a:r>
              <a:rPr lang="fi-FI" sz="2400" i="1" dirty="0" err="1"/>
              <a:t>Vh</a:t>
            </a:r>
            <a:r>
              <a:rPr lang="fi-FI" sz="2400" i="1" baseline="-25000" dirty="0" err="1"/>
              <a:t>t</a:t>
            </a:r>
            <a:r>
              <a:rPr lang="fi-FI" sz="2400" dirty="0" smtClean="0"/>
              <a:t>)</a:t>
            </a:r>
          </a:p>
          <a:p>
            <a:r>
              <a:rPr lang="fi-FI" sz="2400" dirty="0" smtClean="0">
                <a:solidFill>
                  <a:srgbClr val="FF0000"/>
                </a:solidFill>
              </a:rPr>
              <a:t>OR</a:t>
            </a:r>
            <a:r>
              <a:rPr lang="fi-FI" sz="2400" i="1" dirty="0" smtClean="0"/>
              <a:t> </a:t>
            </a:r>
            <a:r>
              <a:rPr lang="fi-FI" sz="2400" i="1" dirty="0" err="1" smtClean="0"/>
              <a:t>y</a:t>
            </a:r>
            <a:r>
              <a:rPr lang="fi-FI" sz="2400" i="1" baseline="-25000" dirty="0" err="1" smtClean="0"/>
              <a:t>t</a:t>
            </a:r>
            <a:r>
              <a:rPr lang="fi-FI" sz="2400" i="1" dirty="0" smtClean="0"/>
              <a:t> </a:t>
            </a:r>
            <a:r>
              <a:rPr lang="fi-FI" sz="2400" dirty="0"/>
              <a:t>= </a:t>
            </a:r>
            <a:r>
              <a:rPr lang="fi-FI" sz="2400" i="1" dirty="0" err="1"/>
              <a:t>softmax</a:t>
            </a:r>
            <a:r>
              <a:rPr lang="fi-FI" sz="2400" dirty="0" err="1"/>
              <a:t>(</a:t>
            </a:r>
            <a:r>
              <a:rPr lang="fi-FI" sz="2400" i="1" dirty="0" err="1"/>
              <a:t>V</a:t>
            </a:r>
            <a:r>
              <a:rPr lang="fi-FI" sz="2400" i="1" dirty="0"/>
              <a:t> </a:t>
            </a:r>
            <a:r>
              <a:rPr lang="fi-FI" sz="2400" i="1" dirty="0" err="1"/>
              <a:t>h</a:t>
            </a:r>
            <a:r>
              <a:rPr lang="fi-FI" sz="2400" i="1" baseline="-25000" dirty="0" err="1"/>
              <a:t>t</a:t>
            </a:r>
            <a:r>
              <a:rPr lang="fi-FI" sz="2400" i="1" dirty="0"/>
              <a:t> </a:t>
            </a:r>
            <a:r>
              <a:rPr lang="fi-FI" sz="2400" dirty="0"/>
              <a:t>) </a:t>
            </a:r>
          </a:p>
          <a:p>
            <a:pPr marL="342900" indent="-342900" algn="l">
              <a:buFont typeface="Arial"/>
              <a:buChar char="•"/>
            </a:pPr>
            <a:endParaRPr lang="fi-FI" sz="2400" dirty="0"/>
          </a:p>
          <a:p>
            <a:pPr marL="342900" indent="-342900" algn="l">
              <a:buFont typeface="Arial"/>
              <a:buChar char="•"/>
            </a:pPr>
            <a:endParaRPr lang="en-US" sz="2400" dirty="0"/>
          </a:p>
        </p:txBody>
      </p:sp>
      <p:pic>
        <p:nvPicPr>
          <p:cNvPr id="5" name="Picture 4"/>
          <p:cNvPicPr>
            <a:picLocks noChangeAspect="1"/>
          </p:cNvPicPr>
          <p:nvPr/>
        </p:nvPicPr>
        <p:blipFill>
          <a:blip r:embed="rId2"/>
          <a:stretch>
            <a:fillRect/>
          </a:stretch>
        </p:blipFill>
        <p:spPr>
          <a:xfrm>
            <a:off x="1600200" y="2836545"/>
            <a:ext cx="5791200" cy="3945255"/>
          </a:xfrm>
          <a:prstGeom prst="rect">
            <a:avLst/>
          </a:prstGeom>
        </p:spPr>
      </p:pic>
      <p:sp>
        <p:nvSpPr>
          <p:cNvPr id="4" name="Slide Number Placeholder 3"/>
          <p:cNvSpPr>
            <a:spLocks noGrp="1"/>
          </p:cNvSpPr>
          <p:nvPr>
            <p:ph type="sldNum" sz="quarter" idx="12"/>
          </p:nvPr>
        </p:nvSpPr>
        <p:spPr/>
        <p:txBody>
          <a:bodyPr/>
          <a:lstStyle/>
          <a:p>
            <a:fld id="{E74C7FEE-6B48-4643-BCFB-F13B0E13E171}" type="slidenum">
              <a:rPr lang="en-US" smtClean="0"/>
              <a:pPr/>
              <a:t>6</a:t>
            </a:fld>
            <a:endParaRPr lang="en-US" dirty="0"/>
          </a:p>
        </p:txBody>
      </p:sp>
    </p:spTree>
    <p:extLst>
      <p:ext uri="{BB962C8B-B14F-4D97-AF65-F5344CB8AC3E}">
        <p14:creationId xmlns:p14="http://schemas.microsoft.com/office/powerpoint/2010/main" val="17274695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53364" cy="838200"/>
          </a:xfrm>
        </p:spPr>
        <p:txBody>
          <a:bodyPr>
            <a:normAutofit/>
          </a:bodyPr>
          <a:lstStyle/>
          <a:p>
            <a:r>
              <a:rPr lang="en-US" dirty="0"/>
              <a:t>Inference in Simple </a:t>
            </a:r>
            <a:r>
              <a:rPr lang="en-US" dirty="0" smtClean="0"/>
              <a:t>RNNs</a:t>
            </a:r>
            <a:endParaRPr lang="en-US" dirty="0"/>
          </a:p>
        </p:txBody>
      </p:sp>
      <p:sp>
        <p:nvSpPr>
          <p:cNvPr id="3" name="Subtitle 2"/>
          <p:cNvSpPr>
            <a:spLocks noGrp="1"/>
          </p:cNvSpPr>
          <p:nvPr>
            <p:ph type="subTitle" idx="1"/>
          </p:nvPr>
        </p:nvSpPr>
        <p:spPr>
          <a:xfrm>
            <a:off x="609600" y="1371600"/>
            <a:ext cx="7848600" cy="4699000"/>
          </a:xfrm>
        </p:spPr>
        <p:txBody>
          <a:bodyPr>
            <a:normAutofit/>
          </a:bodyPr>
          <a:lstStyle/>
          <a:p>
            <a:pPr marL="342900" indent="-342900" algn="l">
              <a:buFont typeface="Arial"/>
              <a:buChar char="•"/>
            </a:pPr>
            <a:endParaRPr lang="en-US" sz="2400" dirty="0"/>
          </a:p>
        </p:txBody>
      </p:sp>
      <p:pic>
        <p:nvPicPr>
          <p:cNvPr id="6" name="Picture 5"/>
          <p:cNvPicPr>
            <a:picLocks noChangeAspect="1"/>
          </p:cNvPicPr>
          <p:nvPr/>
        </p:nvPicPr>
        <p:blipFill>
          <a:blip r:embed="rId3"/>
          <a:stretch>
            <a:fillRect/>
          </a:stretch>
        </p:blipFill>
        <p:spPr>
          <a:xfrm>
            <a:off x="533400" y="1295400"/>
            <a:ext cx="8001000" cy="2577603"/>
          </a:xfrm>
          <a:prstGeom prst="rect">
            <a:avLst/>
          </a:prstGeom>
        </p:spPr>
      </p:pic>
      <p:sp>
        <p:nvSpPr>
          <p:cNvPr id="4" name="Slide Number Placeholder 3"/>
          <p:cNvSpPr>
            <a:spLocks noGrp="1"/>
          </p:cNvSpPr>
          <p:nvPr>
            <p:ph type="sldNum" sz="quarter" idx="12"/>
          </p:nvPr>
        </p:nvSpPr>
        <p:spPr/>
        <p:txBody>
          <a:bodyPr/>
          <a:lstStyle/>
          <a:p>
            <a:fld id="{E74C7FEE-6B48-4643-BCFB-F13B0E13E171}" type="slidenum">
              <a:rPr lang="en-US" smtClean="0"/>
              <a:pPr/>
              <a:t>7</a:t>
            </a:fld>
            <a:endParaRPr lang="en-US" dirty="0"/>
          </a:p>
        </p:txBody>
      </p:sp>
    </p:spTree>
    <p:extLst>
      <p:ext uri="{BB962C8B-B14F-4D97-AF65-F5344CB8AC3E}">
        <p14:creationId xmlns:p14="http://schemas.microsoft.com/office/powerpoint/2010/main" val="41374625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53364" cy="838200"/>
          </a:xfrm>
        </p:spPr>
        <p:txBody>
          <a:bodyPr>
            <a:normAutofit/>
          </a:bodyPr>
          <a:lstStyle/>
          <a:p>
            <a:r>
              <a:rPr lang="en-US" dirty="0" smtClean="0"/>
              <a:t>Training</a:t>
            </a:r>
            <a:endParaRPr lang="en-US" dirty="0"/>
          </a:p>
        </p:txBody>
      </p:sp>
      <p:sp>
        <p:nvSpPr>
          <p:cNvPr id="3" name="Subtitle 2"/>
          <p:cNvSpPr>
            <a:spLocks noGrp="1"/>
          </p:cNvSpPr>
          <p:nvPr>
            <p:ph type="subTitle" idx="1"/>
          </p:nvPr>
        </p:nvSpPr>
        <p:spPr>
          <a:xfrm>
            <a:off x="609600" y="1371600"/>
            <a:ext cx="7848600" cy="4699000"/>
          </a:xfrm>
        </p:spPr>
        <p:txBody>
          <a:bodyPr>
            <a:normAutofit/>
          </a:bodyPr>
          <a:lstStyle/>
          <a:p>
            <a:pPr marL="342900" indent="-342900" algn="l">
              <a:buFont typeface="Arial"/>
              <a:buChar char="•"/>
            </a:pPr>
            <a:r>
              <a:rPr lang="en-US" sz="2400" dirty="0" smtClean="0"/>
              <a:t>Similar to </a:t>
            </a:r>
            <a:r>
              <a:rPr lang="en-US" sz="2400" dirty="0" smtClean="0">
                <a:solidFill>
                  <a:srgbClr val="FF0000"/>
                </a:solidFill>
              </a:rPr>
              <a:t>Chap 7 notation </a:t>
            </a:r>
            <a:r>
              <a:rPr lang="en-US" sz="2400" dirty="0" smtClean="0"/>
              <a:t>for feed forward network:</a:t>
            </a:r>
          </a:p>
          <a:p>
            <a:pPr marL="342900" indent="-342900" algn="l">
              <a:buFont typeface="Arial"/>
              <a:buChar char="•"/>
            </a:pPr>
            <a:endParaRPr lang="en-US" sz="2400" dirty="0" smtClean="0"/>
          </a:p>
          <a:p>
            <a:pPr marL="342900" indent="-342900" algn="l">
              <a:buFont typeface="Arial"/>
              <a:buChar char="•"/>
            </a:pPr>
            <a:endParaRPr lang="en-US" sz="2400" dirty="0"/>
          </a:p>
          <a:p>
            <a:pPr marL="342900" indent="-342900" algn="l">
              <a:buFont typeface="Arial"/>
              <a:buChar char="•"/>
            </a:pPr>
            <a:endParaRPr lang="en-US" sz="2400" dirty="0" smtClean="0"/>
          </a:p>
          <a:p>
            <a:pPr algn="l"/>
            <a:endParaRPr lang="en-US" sz="2400" dirty="0" smtClean="0"/>
          </a:p>
          <a:p>
            <a:pPr marL="342900" indent="-342900" algn="l">
              <a:buFont typeface="Arial"/>
              <a:buChar char="•"/>
            </a:pPr>
            <a:r>
              <a:rPr lang="en-US" sz="2400" dirty="0" smtClean="0"/>
              <a:t>Now </a:t>
            </a:r>
            <a:r>
              <a:rPr lang="en-US" sz="2400" dirty="0" smtClean="0">
                <a:solidFill>
                  <a:srgbClr val="FF0000"/>
                </a:solidFill>
              </a:rPr>
              <a:t>according to Figure 9.4</a:t>
            </a:r>
            <a:r>
              <a:rPr lang="en-US" sz="2400" dirty="0" smtClean="0"/>
              <a:t>:</a:t>
            </a:r>
          </a:p>
          <a:p>
            <a:pPr marL="342900" indent="-342900" algn="l">
              <a:buFont typeface="Arial"/>
              <a:buChar char="•"/>
            </a:pPr>
            <a:r>
              <a:rPr lang="en-US" sz="2400" dirty="0"/>
              <a:t>First, to compute the </a:t>
            </a:r>
            <a:r>
              <a:rPr lang="en-US" sz="2400" dirty="0">
                <a:solidFill>
                  <a:srgbClr val="FF0000"/>
                </a:solidFill>
              </a:rPr>
              <a:t>loss function for the output at time </a:t>
            </a:r>
            <a:r>
              <a:rPr lang="en-US" sz="2400" i="1" dirty="0">
                <a:solidFill>
                  <a:srgbClr val="FF0000"/>
                </a:solidFill>
              </a:rPr>
              <a:t>t </a:t>
            </a:r>
            <a:r>
              <a:rPr lang="en-US" sz="2400" dirty="0">
                <a:solidFill>
                  <a:srgbClr val="FF0000"/>
                </a:solidFill>
              </a:rPr>
              <a:t>we need the hidden layer from time </a:t>
            </a:r>
            <a:r>
              <a:rPr lang="en-US" sz="2400" i="1" dirty="0">
                <a:solidFill>
                  <a:srgbClr val="FF0000"/>
                </a:solidFill>
              </a:rPr>
              <a:t>t </a:t>
            </a:r>
            <a:r>
              <a:rPr lang="en-US" sz="2400" dirty="0">
                <a:solidFill>
                  <a:srgbClr val="FF0000"/>
                </a:solidFill>
              </a:rPr>
              <a:t>− 1</a:t>
            </a:r>
            <a:r>
              <a:rPr lang="en-US" sz="2400" dirty="0"/>
              <a:t>. </a:t>
            </a:r>
            <a:endParaRPr lang="en-US" sz="2400" dirty="0" smtClean="0"/>
          </a:p>
          <a:p>
            <a:pPr marL="342900" indent="-342900" algn="l">
              <a:buFont typeface="Arial"/>
              <a:buChar char="•"/>
            </a:pPr>
            <a:r>
              <a:rPr lang="en-US" sz="2400" dirty="0" smtClean="0"/>
              <a:t>Second</a:t>
            </a:r>
            <a:r>
              <a:rPr lang="en-US" sz="2400" dirty="0"/>
              <a:t>, the </a:t>
            </a:r>
            <a:r>
              <a:rPr lang="en-US" sz="2400" dirty="0">
                <a:solidFill>
                  <a:srgbClr val="FF0000"/>
                </a:solidFill>
              </a:rPr>
              <a:t>hidden layer at time </a:t>
            </a:r>
            <a:r>
              <a:rPr lang="en-US" sz="2400" i="1" dirty="0">
                <a:solidFill>
                  <a:srgbClr val="FF0000"/>
                </a:solidFill>
              </a:rPr>
              <a:t>t </a:t>
            </a:r>
            <a:r>
              <a:rPr lang="en-US" sz="2400" dirty="0">
                <a:solidFill>
                  <a:srgbClr val="FF0000"/>
                </a:solidFill>
              </a:rPr>
              <a:t>influences both the output at time </a:t>
            </a:r>
            <a:r>
              <a:rPr lang="en-US" sz="2400" i="1" dirty="0">
                <a:solidFill>
                  <a:srgbClr val="FF0000"/>
                </a:solidFill>
              </a:rPr>
              <a:t>t </a:t>
            </a:r>
            <a:r>
              <a:rPr lang="en-US" sz="2400" dirty="0">
                <a:solidFill>
                  <a:srgbClr val="FF0000"/>
                </a:solidFill>
              </a:rPr>
              <a:t>and the hidden layer at time </a:t>
            </a:r>
            <a:r>
              <a:rPr lang="en-US" sz="2400" i="1" dirty="0">
                <a:solidFill>
                  <a:srgbClr val="FF0000"/>
                </a:solidFill>
              </a:rPr>
              <a:t>t </a:t>
            </a:r>
            <a:r>
              <a:rPr lang="en-US" sz="2400" dirty="0">
                <a:solidFill>
                  <a:srgbClr val="FF0000"/>
                </a:solidFill>
              </a:rPr>
              <a:t>+ 1 </a:t>
            </a:r>
          </a:p>
          <a:p>
            <a:pPr marL="342900" indent="-342900" algn="l">
              <a:buFont typeface="Arial"/>
              <a:buChar char="•"/>
            </a:pPr>
            <a:endParaRPr lang="en-US" sz="2400" dirty="0"/>
          </a:p>
        </p:txBody>
      </p:sp>
      <p:pic>
        <p:nvPicPr>
          <p:cNvPr id="4" name="Picture 3"/>
          <p:cNvPicPr>
            <a:picLocks noChangeAspect="1"/>
          </p:cNvPicPr>
          <p:nvPr/>
        </p:nvPicPr>
        <p:blipFill>
          <a:blip r:embed="rId2"/>
          <a:stretch>
            <a:fillRect/>
          </a:stretch>
        </p:blipFill>
        <p:spPr>
          <a:xfrm>
            <a:off x="3352800" y="1828800"/>
            <a:ext cx="1447800" cy="1915319"/>
          </a:xfrm>
          <a:prstGeom prst="rect">
            <a:avLst/>
          </a:prstGeom>
        </p:spPr>
      </p:pic>
      <p:sp>
        <p:nvSpPr>
          <p:cNvPr id="5" name="Slide Number Placeholder 4"/>
          <p:cNvSpPr>
            <a:spLocks noGrp="1"/>
          </p:cNvSpPr>
          <p:nvPr>
            <p:ph type="sldNum" sz="quarter" idx="12"/>
          </p:nvPr>
        </p:nvSpPr>
        <p:spPr/>
        <p:txBody>
          <a:bodyPr/>
          <a:lstStyle/>
          <a:p>
            <a:fld id="{E74C7FEE-6B48-4643-BCFB-F13B0E13E171}" type="slidenum">
              <a:rPr lang="en-US" smtClean="0"/>
              <a:pPr/>
              <a:t>8</a:t>
            </a:fld>
            <a:endParaRPr lang="en-US" dirty="0"/>
          </a:p>
        </p:txBody>
      </p:sp>
    </p:spTree>
    <p:extLst>
      <p:ext uri="{BB962C8B-B14F-4D97-AF65-F5344CB8AC3E}">
        <p14:creationId xmlns:p14="http://schemas.microsoft.com/office/powerpoint/2010/main" val="4969023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53364" cy="838200"/>
          </a:xfrm>
        </p:spPr>
        <p:txBody>
          <a:bodyPr>
            <a:normAutofit/>
          </a:bodyPr>
          <a:lstStyle/>
          <a:p>
            <a:r>
              <a:rPr lang="en-US" dirty="0" smtClean="0"/>
              <a:t>Training</a:t>
            </a:r>
            <a:endParaRPr lang="en-US" dirty="0"/>
          </a:p>
        </p:txBody>
      </p:sp>
      <p:sp>
        <p:nvSpPr>
          <p:cNvPr id="3" name="Subtitle 2"/>
          <p:cNvSpPr>
            <a:spLocks noGrp="1"/>
          </p:cNvSpPr>
          <p:nvPr>
            <p:ph type="subTitle" idx="1"/>
          </p:nvPr>
        </p:nvSpPr>
        <p:spPr>
          <a:xfrm>
            <a:off x="609600" y="1219200"/>
            <a:ext cx="7848600" cy="5334000"/>
          </a:xfrm>
        </p:spPr>
        <p:txBody>
          <a:bodyPr>
            <a:normAutofit lnSpcReduction="10000"/>
          </a:bodyPr>
          <a:lstStyle/>
          <a:p>
            <a:pPr marL="342900" indent="-342900" algn="l">
              <a:buFont typeface="Arial"/>
              <a:buChar char="•"/>
            </a:pPr>
            <a:r>
              <a:rPr lang="en-US" sz="2400" dirty="0" smtClean="0">
                <a:solidFill>
                  <a:srgbClr val="FF0000"/>
                </a:solidFill>
              </a:rPr>
              <a:t>To </a:t>
            </a:r>
            <a:r>
              <a:rPr lang="en-US" sz="2400" dirty="0">
                <a:solidFill>
                  <a:srgbClr val="FF0000"/>
                </a:solidFill>
              </a:rPr>
              <a:t>compute the </a:t>
            </a:r>
            <a:r>
              <a:rPr lang="en-US" sz="2400" dirty="0" smtClean="0">
                <a:solidFill>
                  <a:srgbClr val="FF0000"/>
                </a:solidFill>
              </a:rPr>
              <a:t>gradients, we need </a:t>
            </a:r>
            <a:r>
              <a:rPr lang="en-US" sz="2400" dirty="0">
                <a:solidFill>
                  <a:srgbClr val="FF0000"/>
                </a:solidFill>
              </a:rPr>
              <a:t>to update the weights </a:t>
            </a:r>
            <a:r>
              <a:rPr lang="en-US" sz="2400" i="1" dirty="0">
                <a:solidFill>
                  <a:srgbClr val="FF0000"/>
                </a:solidFill>
              </a:rPr>
              <a:t>U </a:t>
            </a:r>
            <a:r>
              <a:rPr lang="en-US" sz="2400" dirty="0">
                <a:solidFill>
                  <a:srgbClr val="FF0000"/>
                </a:solidFill>
              </a:rPr>
              <a:t>, </a:t>
            </a:r>
            <a:r>
              <a:rPr lang="en-US" sz="2400" i="1" dirty="0">
                <a:solidFill>
                  <a:srgbClr val="FF0000"/>
                </a:solidFill>
              </a:rPr>
              <a:t>V </a:t>
            </a:r>
            <a:r>
              <a:rPr lang="en-US" sz="2400" dirty="0">
                <a:solidFill>
                  <a:srgbClr val="FF0000"/>
                </a:solidFill>
              </a:rPr>
              <a:t>, and </a:t>
            </a:r>
            <a:r>
              <a:rPr lang="en-US" sz="2400" i="1" dirty="0">
                <a:solidFill>
                  <a:srgbClr val="FF0000"/>
                </a:solidFill>
              </a:rPr>
              <a:t>W </a:t>
            </a:r>
            <a:r>
              <a:rPr lang="en-US" sz="2400" dirty="0">
                <a:solidFill>
                  <a:srgbClr val="FF0000"/>
                </a:solidFill>
              </a:rPr>
              <a:t>here? </a:t>
            </a:r>
          </a:p>
          <a:p>
            <a:pPr marL="342900" indent="-342900" algn="l">
              <a:buFont typeface="Arial"/>
              <a:buChar char="•"/>
            </a:pPr>
            <a:r>
              <a:rPr lang="en-US" sz="2400" dirty="0"/>
              <a:t>To review from Chapter 7, we need to compute the derivative of the </a:t>
            </a:r>
            <a:r>
              <a:rPr lang="en-US" sz="2400" dirty="0">
                <a:solidFill>
                  <a:srgbClr val="FF0000"/>
                </a:solidFill>
              </a:rPr>
              <a:t>loss function </a:t>
            </a:r>
            <a:r>
              <a:rPr lang="en-US" sz="2400" i="1" dirty="0">
                <a:solidFill>
                  <a:srgbClr val="FF0000"/>
                </a:solidFill>
              </a:rPr>
              <a:t>L </a:t>
            </a:r>
            <a:r>
              <a:rPr lang="en-US" sz="2400" dirty="0">
                <a:solidFill>
                  <a:srgbClr val="FF0000"/>
                </a:solidFill>
              </a:rPr>
              <a:t>with respect to the weights </a:t>
            </a:r>
            <a:r>
              <a:rPr lang="en-US" sz="2400" i="1" dirty="0">
                <a:solidFill>
                  <a:srgbClr val="FF0000"/>
                </a:solidFill>
              </a:rPr>
              <a:t>V </a:t>
            </a:r>
            <a:r>
              <a:rPr lang="en-US" sz="2400" dirty="0"/>
              <a:t>. </a:t>
            </a:r>
          </a:p>
          <a:p>
            <a:pPr marL="342900" indent="-342900" algn="l">
              <a:buFont typeface="Arial"/>
              <a:buChar char="•"/>
            </a:pPr>
            <a:endParaRPr lang="en-US" sz="2400" dirty="0" smtClean="0"/>
          </a:p>
          <a:p>
            <a:pPr marL="342900" indent="-342900" algn="l">
              <a:buFont typeface="Arial"/>
              <a:buChar char="•"/>
            </a:pPr>
            <a:r>
              <a:rPr lang="en-US" sz="2400" dirty="0"/>
              <a:t>The </a:t>
            </a:r>
            <a:r>
              <a:rPr lang="en-US" sz="2400" dirty="0">
                <a:solidFill>
                  <a:srgbClr val="FF0000"/>
                </a:solidFill>
              </a:rPr>
              <a:t>first term is just the derivative of the loss function with respect to the network output</a:t>
            </a:r>
            <a:r>
              <a:rPr lang="en-US" sz="2400" dirty="0"/>
              <a:t>, which is just the activation of the output layer, </a:t>
            </a:r>
            <a:r>
              <a:rPr lang="en-US" sz="2400" i="1" dirty="0"/>
              <a:t>a</a:t>
            </a:r>
            <a:r>
              <a:rPr lang="en-US" sz="2400" dirty="0"/>
              <a:t>. </a:t>
            </a:r>
            <a:endParaRPr lang="en-US" sz="2400" dirty="0" smtClean="0"/>
          </a:p>
          <a:p>
            <a:pPr marL="342900" indent="-342900" algn="l">
              <a:buFont typeface="Arial"/>
              <a:buChar char="•"/>
            </a:pPr>
            <a:r>
              <a:rPr lang="en-US" sz="2400" dirty="0" smtClean="0"/>
              <a:t>The </a:t>
            </a:r>
            <a:r>
              <a:rPr lang="en-US" sz="2400" dirty="0">
                <a:solidFill>
                  <a:srgbClr val="FF0000"/>
                </a:solidFill>
              </a:rPr>
              <a:t>second term is the derivative of the network output with respect to the intermediate network activation </a:t>
            </a:r>
            <a:r>
              <a:rPr lang="en-US" sz="2400" i="1" dirty="0">
                <a:solidFill>
                  <a:srgbClr val="FF0000"/>
                </a:solidFill>
              </a:rPr>
              <a:t>z</a:t>
            </a:r>
            <a:r>
              <a:rPr lang="en-US" sz="2400" dirty="0"/>
              <a:t>, which is a function of the activation function </a:t>
            </a:r>
            <a:r>
              <a:rPr lang="en-US" sz="2400" i="1" dirty="0"/>
              <a:t>g</a:t>
            </a:r>
            <a:r>
              <a:rPr lang="en-US" sz="2400" dirty="0"/>
              <a:t>. </a:t>
            </a:r>
            <a:endParaRPr lang="en-US" sz="2400" dirty="0" smtClean="0"/>
          </a:p>
          <a:p>
            <a:pPr marL="342900" indent="-342900" algn="l">
              <a:buFont typeface="Arial"/>
              <a:buChar char="•"/>
            </a:pPr>
            <a:r>
              <a:rPr lang="en-US" sz="2400" dirty="0" smtClean="0"/>
              <a:t>The </a:t>
            </a:r>
            <a:r>
              <a:rPr lang="en-US" sz="2400" dirty="0">
                <a:solidFill>
                  <a:srgbClr val="FF0000"/>
                </a:solidFill>
              </a:rPr>
              <a:t>final term </a:t>
            </a:r>
            <a:r>
              <a:rPr lang="en-US" sz="2400" dirty="0" smtClean="0">
                <a:solidFill>
                  <a:srgbClr val="FF0000"/>
                </a:solidFill>
              </a:rPr>
              <a:t>is </a:t>
            </a:r>
            <a:r>
              <a:rPr lang="en-US" sz="2400" dirty="0">
                <a:solidFill>
                  <a:srgbClr val="FF0000"/>
                </a:solidFill>
              </a:rPr>
              <a:t>the derivative of the network activation with respect to the weights </a:t>
            </a:r>
            <a:r>
              <a:rPr lang="en-US" sz="2400" i="1" dirty="0">
                <a:solidFill>
                  <a:srgbClr val="FF0000"/>
                </a:solidFill>
              </a:rPr>
              <a:t>V </a:t>
            </a:r>
            <a:r>
              <a:rPr lang="en-US" sz="2400" dirty="0"/>
              <a:t>, which is just the activation value of the current hidden layer </a:t>
            </a:r>
            <a:r>
              <a:rPr lang="en-US" sz="2400" i="1" dirty="0" smtClean="0"/>
              <a:t>h</a:t>
            </a:r>
            <a:r>
              <a:rPr lang="en-US" sz="2400" i="1" baseline="-25000" dirty="0" smtClean="0"/>
              <a:t>t</a:t>
            </a:r>
            <a:r>
              <a:rPr lang="en-US" sz="2400" dirty="0" smtClean="0"/>
              <a:t>. </a:t>
            </a:r>
            <a:endParaRPr lang="en-US" sz="2400" dirty="0"/>
          </a:p>
          <a:p>
            <a:pPr marL="342900" indent="-342900" algn="l">
              <a:buFont typeface="Arial"/>
              <a:buChar char="•"/>
            </a:pPr>
            <a:endParaRPr lang="en-US" sz="2400" dirty="0"/>
          </a:p>
        </p:txBody>
      </p:sp>
      <p:pic>
        <p:nvPicPr>
          <p:cNvPr id="5" name="Picture 4"/>
          <p:cNvPicPr>
            <a:picLocks noChangeAspect="1"/>
          </p:cNvPicPr>
          <p:nvPr/>
        </p:nvPicPr>
        <p:blipFill>
          <a:blip r:embed="rId2"/>
          <a:stretch>
            <a:fillRect/>
          </a:stretch>
        </p:blipFill>
        <p:spPr>
          <a:xfrm>
            <a:off x="2959100" y="2590800"/>
            <a:ext cx="1765300" cy="597700"/>
          </a:xfrm>
          <a:prstGeom prst="rect">
            <a:avLst/>
          </a:prstGeom>
        </p:spPr>
      </p:pic>
      <p:sp>
        <p:nvSpPr>
          <p:cNvPr id="4" name="Slide Number Placeholder 3"/>
          <p:cNvSpPr>
            <a:spLocks noGrp="1"/>
          </p:cNvSpPr>
          <p:nvPr>
            <p:ph type="sldNum" sz="quarter" idx="12"/>
          </p:nvPr>
        </p:nvSpPr>
        <p:spPr/>
        <p:txBody>
          <a:bodyPr/>
          <a:lstStyle/>
          <a:p>
            <a:fld id="{E74C7FEE-6B48-4643-BCFB-F13B0E13E171}" type="slidenum">
              <a:rPr lang="en-US" smtClean="0"/>
              <a:pPr/>
              <a:t>9</a:t>
            </a:fld>
            <a:endParaRPr lang="en-US" dirty="0"/>
          </a:p>
        </p:txBody>
      </p:sp>
    </p:spTree>
    <p:extLst>
      <p:ext uri="{BB962C8B-B14F-4D97-AF65-F5344CB8AC3E}">
        <p14:creationId xmlns:p14="http://schemas.microsoft.com/office/powerpoint/2010/main" val="65827923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45587</TotalTime>
  <Words>3226</Words>
  <Application>Microsoft Macintosh PowerPoint</Application>
  <PresentationFormat>On-screen Show (4:3)</PresentationFormat>
  <Paragraphs>210</Paragraphs>
  <Slides>37</Slides>
  <Notes>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Retrospect</vt:lpstr>
      <vt:lpstr>PowerPoint Presentation</vt:lpstr>
      <vt:lpstr>Language Models Vs Recurrent Neural Network</vt:lpstr>
      <vt:lpstr>Simple Recurrent Networks (SRNs)</vt:lpstr>
      <vt:lpstr>Simple Recurrent Networks (SRNs)</vt:lpstr>
      <vt:lpstr>Simple Recurrent Networks (SRNs)</vt:lpstr>
      <vt:lpstr>Inference in Simple RNNs</vt:lpstr>
      <vt:lpstr>Inference in Simple RNNs</vt:lpstr>
      <vt:lpstr>Training</vt:lpstr>
      <vt:lpstr>Training</vt:lpstr>
      <vt:lpstr>Training</vt:lpstr>
      <vt:lpstr>Training</vt:lpstr>
      <vt:lpstr>Training</vt:lpstr>
      <vt:lpstr>Training</vt:lpstr>
      <vt:lpstr>Unrolled Networks as Computational Graphs</vt:lpstr>
      <vt:lpstr>Applications of RNNs</vt:lpstr>
      <vt:lpstr>Applications of RNNs</vt:lpstr>
      <vt:lpstr>Applications of RNNs (cont’d)</vt:lpstr>
      <vt:lpstr>Deep Networks: Stacked and Bidirectional RNNs</vt:lpstr>
      <vt:lpstr>Deep Networks: Stacked and Bidirectional RNNs</vt:lpstr>
      <vt:lpstr>Deep Networks: Stacked and Bidirectional RNNs</vt:lpstr>
      <vt:lpstr>Deep Networks: Stacked and Bidirectional RNNs</vt:lpstr>
      <vt:lpstr>Managing Context in RNNs: LSTMs and GRUs</vt:lpstr>
      <vt:lpstr>Managing Context in RNNs: LSTMs and GRUs</vt:lpstr>
      <vt:lpstr>Managing Context in RNNs: LSTMs and GRUs</vt:lpstr>
      <vt:lpstr>Managing Context in RNNs: LSTMs and GRUs</vt:lpstr>
      <vt:lpstr>Managing Context in RNNs: LSTMs and GRUs</vt:lpstr>
      <vt:lpstr>Managing Context in RNNs: LSTMs and GRUs</vt:lpstr>
      <vt:lpstr>Words, Characters and Byte-Pairs</vt:lpstr>
      <vt:lpstr>Words, Characters and Byte-Pairs</vt:lpstr>
      <vt:lpstr>Words, Characters and Byte-Pairs</vt:lpstr>
      <vt:lpstr>Home Work # 4</vt:lpstr>
      <vt:lpstr>Exercises</vt:lpstr>
      <vt:lpstr>Exercises</vt:lpstr>
      <vt:lpstr>Exercises</vt:lpstr>
      <vt:lpstr>Exercises</vt:lpstr>
      <vt:lpstr>Exercises</vt:lpstr>
      <vt:lpstr>Exercises</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jure</dc:creator>
  <cp:lastModifiedBy>.Qaisar Abbas</cp:lastModifiedBy>
  <cp:revision>2193</cp:revision>
  <cp:lastPrinted>2018-08-13T23:14:25Z</cp:lastPrinted>
  <dcterms:created xsi:type="dcterms:W3CDTF">2009-06-12T17:14:38Z</dcterms:created>
  <dcterms:modified xsi:type="dcterms:W3CDTF">2020-01-21T19:18:35Z</dcterms:modified>
</cp:coreProperties>
</file>